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00" r:id="rId2"/>
    <p:sldId id="256" r:id="rId3"/>
    <p:sldId id="301" r:id="rId4"/>
    <p:sldId id="277" r:id="rId5"/>
    <p:sldId id="306" r:id="rId6"/>
    <p:sldId id="264" r:id="rId7"/>
    <p:sldId id="292" r:id="rId8"/>
    <p:sldId id="294" r:id="rId9"/>
    <p:sldId id="286" r:id="rId10"/>
    <p:sldId id="293" r:id="rId11"/>
    <p:sldId id="262" r:id="rId12"/>
    <p:sldId id="265" r:id="rId13"/>
    <p:sldId id="297" r:id="rId14"/>
    <p:sldId id="266" r:id="rId15"/>
    <p:sldId id="271" r:id="rId16"/>
    <p:sldId id="312" r:id="rId17"/>
    <p:sldId id="311" r:id="rId18"/>
    <p:sldId id="314" r:id="rId19"/>
    <p:sldId id="315" r:id="rId20"/>
    <p:sldId id="298" r:id="rId21"/>
    <p:sldId id="267" r:id="rId22"/>
    <p:sldId id="275" r:id="rId23"/>
    <p:sldId id="299" r:id="rId24"/>
    <p:sldId id="302" r:id="rId25"/>
    <p:sldId id="268" r:id="rId26"/>
    <p:sldId id="281" r:id="rId27"/>
    <p:sldId id="282" r:id="rId28"/>
    <p:sldId id="269" r:id="rId29"/>
    <p:sldId id="283" r:id="rId30"/>
    <p:sldId id="284" r:id="rId31"/>
    <p:sldId id="263" r:id="rId32"/>
    <p:sldId id="309" r:id="rId33"/>
    <p:sldId id="288" r:id="rId34"/>
    <p:sldId id="258" r:id="rId35"/>
    <p:sldId id="308" r:id="rId36"/>
    <p:sldId id="289" r:id="rId37"/>
    <p:sldId id="285" r:id="rId38"/>
    <p:sldId id="316" r:id="rId39"/>
    <p:sldId id="290" r:id="rId40"/>
    <p:sldId id="291" r:id="rId41"/>
    <p:sldId id="307" r:id="rId4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494" autoAdjust="0"/>
  </p:normalViewPr>
  <p:slideViewPr>
    <p:cSldViewPr snapToGrid="0">
      <p:cViewPr varScale="1">
        <p:scale>
          <a:sx n="39" d="100"/>
          <a:sy n="39" d="100"/>
        </p:scale>
        <p:origin x="44" y="2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647387-2A00-4416-B736-E96382C3CC12}" type="datetimeFigureOut">
              <a:rPr lang="fr-FR" smtClean="0"/>
              <a:t>28/10/2021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DC81A3-0EB2-4C3A-987A-11FDB08FF237}" type="slidenum">
              <a:rPr lang="fr-FR" smtClean="0"/>
              <a:t>‹N°›</a:t>
            </a:fld>
            <a:endParaRPr lang="fr-FR"/>
          </a:p>
        </p:txBody>
      </p:sp>
    </p:spTree>
    <p:extLst>
      <p:ext uri="{BB962C8B-B14F-4D97-AF65-F5344CB8AC3E}">
        <p14:creationId xmlns:p14="http://schemas.microsoft.com/office/powerpoint/2010/main" val="1456695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Merci monsieur, le président de séance , cher maître </a:t>
            </a:r>
          </a:p>
          <a:p>
            <a:r>
              <a:rPr lang="fr-FR" dirty="0"/>
              <a:t>Monsieur le président de séance , le vice président ,chers maitres , chers congressistes à qui nous disons « bienvenus chez vous » </a:t>
            </a:r>
          </a:p>
          <a:p>
            <a:r>
              <a:rPr lang="fr-FR" dirty="0"/>
              <a:t>Permettez moi de remercier la SOCARB et les labos Ajanta pharma de m avoir associer à ce symposium des J7SOCARB et de me faire  l’ honneur de parler , sous l œil bienveillant de nos maitres d ailleurs et d ici ,de la thérapeutique cardiovasculaire au cours de l infection à coronavirus     </a:t>
            </a:r>
          </a:p>
        </p:txBody>
      </p:sp>
      <p:sp>
        <p:nvSpPr>
          <p:cNvPr id="4" name="Espace réservé du numéro de diapositive 3"/>
          <p:cNvSpPr>
            <a:spLocks noGrp="1"/>
          </p:cNvSpPr>
          <p:nvPr>
            <p:ph type="sldNum" sz="quarter" idx="5"/>
          </p:nvPr>
        </p:nvSpPr>
        <p:spPr/>
        <p:txBody>
          <a:bodyPr/>
          <a:lstStyle/>
          <a:p>
            <a:fld id="{83DC81A3-0EB2-4C3A-987A-11FDB08FF237}" type="slidenum">
              <a:rPr lang="fr-FR" smtClean="0"/>
              <a:t>1</a:t>
            </a:fld>
            <a:endParaRPr lang="fr-FR"/>
          </a:p>
        </p:txBody>
      </p:sp>
    </p:spTree>
    <p:extLst>
      <p:ext uri="{BB962C8B-B14F-4D97-AF65-F5344CB8AC3E}">
        <p14:creationId xmlns:p14="http://schemas.microsoft.com/office/powerpoint/2010/main" val="1982551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None/>
            </a:pPr>
            <a:r>
              <a:rPr lang="fr-FR" dirty="0"/>
              <a:t>Pour la gestion des cas compliqués ou graves selon la Société d’Anesthésie –réanimation et de médecine d’urgence au Burkina, il y a  </a:t>
            </a:r>
            <a:r>
              <a:rPr lang="fr-FR" dirty="0">
                <a:solidFill>
                  <a:srgbClr val="FF0000"/>
                </a:solidFill>
              </a:rPr>
              <a:t>46</a:t>
            </a:r>
            <a:r>
              <a:rPr lang="fr-FR" dirty="0"/>
              <a:t> médecins anesthésistes  réanimateurs et 62 lits de réanimation fonctionnels dans le pays </a:t>
            </a:r>
          </a:p>
          <a:p>
            <a:pPr marL="0" indent="0">
              <a:buNone/>
            </a:pPr>
            <a:r>
              <a:rPr lang="fr-FR" dirty="0"/>
              <a:t>Donc au vu de ces chiffres il existe un besoin réel de prévention </a:t>
            </a:r>
          </a:p>
          <a:p>
            <a:pPr marL="0" indent="0">
              <a:buNone/>
            </a:pPr>
            <a:r>
              <a:rPr lang="fr-FR" dirty="0"/>
              <a:t> </a:t>
            </a:r>
          </a:p>
        </p:txBody>
      </p:sp>
      <p:sp>
        <p:nvSpPr>
          <p:cNvPr id="4" name="Espace réservé du numéro de diapositive 3"/>
          <p:cNvSpPr>
            <a:spLocks noGrp="1"/>
          </p:cNvSpPr>
          <p:nvPr>
            <p:ph type="sldNum" sz="quarter" idx="5"/>
          </p:nvPr>
        </p:nvSpPr>
        <p:spPr/>
        <p:txBody>
          <a:bodyPr/>
          <a:lstStyle/>
          <a:p>
            <a:fld id="{83DC81A3-0EB2-4C3A-987A-11FDB08FF237}" type="slidenum">
              <a:rPr lang="fr-FR" smtClean="0"/>
              <a:t>10</a:t>
            </a:fld>
            <a:endParaRPr lang="fr-FR"/>
          </a:p>
        </p:txBody>
      </p:sp>
    </p:spTree>
    <p:extLst>
      <p:ext uri="{BB962C8B-B14F-4D97-AF65-F5344CB8AC3E}">
        <p14:creationId xmlns:p14="http://schemas.microsoft.com/office/powerpoint/2010/main" val="2844265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Toujours pour bien comprendre les enjeux de la </a:t>
            </a:r>
            <a:r>
              <a:rPr lang="fr-FR" dirty="0" err="1"/>
              <a:t>ttt</a:t>
            </a:r>
            <a:r>
              <a:rPr lang="fr-FR" dirty="0"/>
              <a:t> cv en période de </a:t>
            </a:r>
            <a:r>
              <a:rPr lang="fr-FR" dirty="0" err="1"/>
              <a:t>pandemie</a:t>
            </a:r>
            <a:r>
              <a:rPr lang="fr-FR" dirty="0"/>
              <a:t> de la </a:t>
            </a:r>
            <a:r>
              <a:rPr lang="fr-FR" dirty="0" err="1"/>
              <a:t>Covid</a:t>
            </a:r>
            <a:r>
              <a:rPr lang="fr-FR" dirty="0"/>
              <a:t> il faut comprendre les influences </a:t>
            </a:r>
            <a:r>
              <a:rPr lang="fr-FR" dirty="0" err="1"/>
              <a:t>reciproques</a:t>
            </a:r>
            <a:r>
              <a:rPr lang="fr-FR" dirty="0"/>
              <a:t> </a:t>
            </a:r>
            <a:r>
              <a:rPr lang="fr-FR" dirty="0" err="1"/>
              <a:t>Covid</a:t>
            </a:r>
            <a:r>
              <a:rPr lang="fr-FR" dirty="0"/>
              <a:t> et Pathologies cardio vasculaires à plusieurs niveaux </a:t>
            </a:r>
          </a:p>
        </p:txBody>
      </p:sp>
      <p:sp>
        <p:nvSpPr>
          <p:cNvPr id="4" name="Espace réservé du numéro de diapositive 3"/>
          <p:cNvSpPr>
            <a:spLocks noGrp="1"/>
          </p:cNvSpPr>
          <p:nvPr>
            <p:ph type="sldNum" sz="quarter" idx="5"/>
          </p:nvPr>
        </p:nvSpPr>
        <p:spPr/>
        <p:txBody>
          <a:bodyPr/>
          <a:lstStyle/>
          <a:p>
            <a:fld id="{83DC81A3-0EB2-4C3A-987A-11FDB08FF237}" type="slidenum">
              <a:rPr lang="fr-FR" smtClean="0"/>
              <a:t>11</a:t>
            </a:fld>
            <a:endParaRPr lang="fr-FR"/>
          </a:p>
        </p:txBody>
      </p:sp>
    </p:spTree>
    <p:extLst>
      <p:ext uri="{BB962C8B-B14F-4D97-AF65-F5344CB8AC3E}">
        <p14:creationId xmlns:p14="http://schemas.microsoft.com/office/powerpoint/2010/main" val="1472469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D’abord les influences </a:t>
            </a:r>
            <a:r>
              <a:rPr lang="fr-FR" b="0" dirty="0"/>
              <a:t>réciproques cardiopathies – COVID</a:t>
            </a:r>
          </a:p>
        </p:txBody>
      </p:sp>
      <p:sp>
        <p:nvSpPr>
          <p:cNvPr id="4" name="Espace réservé du numéro de diapositive 3"/>
          <p:cNvSpPr>
            <a:spLocks noGrp="1"/>
          </p:cNvSpPr>
          <p:nvPr>
            <p:ph type="sldNum" sz="quarter" idx="5"/>
          </p:nvPr>
        </p:nvSpPr>
        <p:spPr/>
        <p:txBody>
          <a:bodyPr/>
          <a:lstStyle/>
          <a:p>
            <a:fld id="{83DC81A3-0EB2-4C3A-987A-11FDB08FF237}" type="slidenum">
              <a:rPr lang="fr-FR" smtClean="0"/>
              <a:t>12</a:t>
            </a:fld>
            <a:endParaRPr lang="fr-FR"/>
          </a:p>
        </p:txBody>
      </p:sp>
    </p:spTree>
    <p:extLst>
      <p:ext uri="{BB962C8B-B14F-4D97-AF65-F5344CB8AC3E}">
        <p14:creationId xmlns:p14="http://schemas.microsoft.com/office/powerpoint/2010/main" val="948106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None/>
            </a:pPr>
            <a:r>
              <a:rPr lang="fr-FR" dirty="0"/>
              <a:t>Au cours de l’infection à coronavirus , l’orage cytokinique, l’</a:t>
            </a:r>
            <a:r>
              <a:rPr lang="fr-FR" dirty="0" err="1"/>
              <a:t>hyperinflammation</a:t>
            </a:r>
            <a:r>
              <a:rPr lang="fr-FR" dirty="0"/>
              <a:t>, la fièvre, et la tachycardie que créent l infection sont susceptibles d’entrainer une décompensation d’une insuffisance cardiaque et /ou d’une comorbidité pré existantes </a:t>
            </a:r>
          </a:p>
          <a:p>
            <a:pPr marL="0" indent="0">
              <a:buNone/>
            </a:pPr>
            <a:r>
              <a:rPr lang="fr-FR" dirty="0"/>
              <a:t>Sans oublier le risque de COVID sévère ou grave plus élevé chez les patients hypertendus ou cumulant des facteurs de risque cardio vasculaire </a:t>
            </a:r>
          </a:p>
          <a:p>
            <a:endParaRPr lang="fr-FR" dirty="0"/>
          </a:p>
        </p:txBody>
      </p:sp>
      <p:sp>
        <p:nvSpPr>
          <p:cNvPr id="4" name="Espace réservé du numéro de diapositive 3"/>
          <p:cNvSpPr>
            <a:spLocks noGrp="1"/>
          </p:cNvSpPr>
          <p:nvPr>
            <p:ph type="sldNum" sz="quarter" idx="5"/>
          </p:nvPr>
        </p:nvSpPr>
        <p:spPr/>
        <p:txBody>
          <a:bodyPr/>
          <a:lstStyle/>
          <a:p>
            <a:fld id="{83DC81A3-0EB2-4C3A-987A-11FDB08FF237}" type="slidenum">
              <a:rPr lang="fr-FR" smtClean="0"/>
              <a:t>13</a:t>
            </a:fld>
            <a:endParaRPr lang="fr-FR"/>
          </a:p>
        </p:txBody>
      </p:sp>
    </p:spTree>
    <p:extLst>
      <p:ext uri="{BB962C8B-B14F-4D97-AF65-F5344CB8AC3E}">
        <p14:creationId xmlns:p14="http://schemas.microsoft.com/office/powerpoint/2010/main" val="6185518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t>Ensuite il existe des atteintes cardio-vasculaires directes liées à la COVID 19 </a:t>
            </a:r>
          </a:p>
          <a:p>
            <a:endParaRPr lang="fr-FR" dirty="0"/>
          </a:p>
        </p:txBody>
      </p:sp>
      <p:sp>
        <p:nvSpPr>
          <p:cNvPr id="4" name="Espace réservé du numéro de diapositive 3"/>
          <p:cNvSpPr>
            <a:spLocks noGrp="1"/>
          </p:cNvSpPr>
          <p:nvPr>
            <p:ph type="sldNum" sz="quarter" idx="5"/>
          </p:nvPr>
        </p:nvSpPr>
        <p:spPr/>
        <p:txBody>
          <a:bodyPr/>
          <a:lstStyle/>
          <a:p>
            <a:fld id="{83DC81A3-0EB2-4C3A-987A-11FDB08FF237}" type="slidenum">
              <a:rPr lang="fr-FR" smtClean="0"/>
              <a:t>14</a:t>
            </a:fld>
            <a:endParaRPr lang="fr-FR"/>
          </a:p>
        </p:txBody>
      </p:sp>
    </p:spTree>
    <p:extLst>
      <p:ext uri="{BB962C8B-B14F-4D97-AF65-F5344CB8AC3E}">
        <p14:creationId xmlns:p14="http://schemas.microsoft.com/office/powerpoint/2010/main" val="20461372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1"/>
            <a:r>
              <a:rPr lang="fr-FR" dirty="0"/>
              <a:t>Parmi lesquelles les Atteintes directes du myocarde créant une myocardite , </a:t>
            </a:r>
          </a:p>
          <a:p>
            <a:pPr lvl="1"/>
            <a:r>
              <a:rPr lang="fr-FR" dirty="0"/>
              <a:t>Incidence accrue à la MTEV car outre les FDR classiques ,la COVID 19 est une  maladie de l’endothélium vasculaire par une invasion directe des cellules endothéliales, à l’origine d’une </a:t>
            </a:r>
            <a:r>
              <a:rPr lang="fr-FR" dirty="0" err="1"/>
              <a:t>endothélite</a:t>
            </a:r>
            <a:r>
              <a:rPr lang="fr-FR" dirty="0"/>
              <a:t>, et un état </a:t>
            </a:r>
            <a:r>
              <a:rPr lang="fr-FR" dirty="0" err="1"/>
              <a:t>prothrombotique</a:t>
            </a:r>
            <a:r>
              <a:rPr lang="fr-FR" dirty="0"/>
              <a:t> secondaire à l’intense réaction inflammatoire. L’ensemble de ces manifestations entraînent une </a:t>
            </a:r>
            <a:r>
              <a:rPr lang="fr-FR" dirty="0" err="1"/>
              <a:t>immunothrombose</a:t>
            </a:r>
            <a:r>
              <a:rPr lang="fr-FR" dirty="0"/>
              <a:t> localisée principalement au niveau du lit vasculaire pulmonaire. </a:t>
            </a:r>
          </a:p>
          <a:p>
            <a:pPr lvl="1"/>
            <a:r>
              <a:rPr lang="fr-FR" dirty="0"/>
              <a:t>Cette </a:t>
            </a:r>
            <a:r>
              <a:rPr lang="fr-FR" dirty="0" err="1"/>
              <a:t>endothélite</a:t>
            </a:r>
            <a:r>
              <a:rPr lang="fr-FR" dirty="0"/>
              <a:t> pouvant intéresser tous les organes : cœur (coronaires), carotides (thrombus in situ) cerveau, </a:t>
            </a:r>
          </a:p>
          <a:p>
            <a:endParaRPr lang="fr-FR" dirty="0"/>
          </a:p>
        </p:txBody>
      </p:sp>
      <p:sp>
        <p:nvSpPr>
          <p:cNvPr id="4" name="Espace réservé du numéro de diapositive 3"/>
          <p:cNvSpPr>
            <a:spLocks noGrp="1"/>
          </p:cNvSpPr>
          <p:nvPr>
            <p:ph type="sldNum" sz="quarter" idx="5"/>
          </p:nvPr>
        </p:nvSpPr>
        <p:spPr/>
        <p:txBody>
          <a:bodyPr/>
          <a:lstStyle/>
          <a:p>
            <a:fld id="{83DC81A3-0EB2-4C3A-987A-11FDB08FF237}" type="slidenum">
              <a:rPr lang="fr-FR" smtClean="0"/>
              <a:t>15</a:t>
            </a:fld>
            <a:endParaRPr lang="fr-FR"/>
          </a:p>
        </p:txBody>
      </p:sp>
    </p:spTree>
    <p:extLst>
      <p:ext uri="{BB962C8B-B14F-4D97-AF65-F5344CB8AC3E}">
        <p14:creationId xmlns:p14="http://schemas.microsoft.com/office/powerpoint/2010/main" val="22977535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1"/>
            <a:r>
              <a:rPr lang="fr-FR" dirty="0"/>
              <a:t>Parmi lesquelles les Atteintes directes du myocarde créant une myocardite , </a:t>
            </a:r>
          </a:p>
          <a:p>
            <a:pPr lvl="1"/>
            <a:r>
              <a:rPr lang="fr-FR" dirty="0"/>
              <a:t>Incidence accrue à la MTEV car outre les FDR classiques ,la COVID 19 est une  maladie de l’endothélium vasculaire par une invasion directe des cellules endothéliales, à l’origine d’une </a:t>
            </a:r>
            <a:r>
              <a:rPr lang="fr-FR" dirty="0" err="1"/>
              <a:t>endothélite</a:t>
            </a:r>
            <a:r>
              <a:rPr lang="fr-FR" dirty="0"/>
              <a:t>, et un état </a:t>
            </a:r>
            <a:r>
              <a:rPr lang="fr-FR" dirty="0" err="1"/>
              <a:t>prothrombotique</a:t>
            </a:r>
            <a:r>
              <a:rPr lang="fr-FR" dirty="0"/>
              <a:t> secondaire à l’intense réaction inflammatoire. L’ensemble de ces manifestations entraînent une </a:t>
            </a:r>
            <a:r>
              <a:rPr lang="fr-FR" dirty="0" err="1"/>
              <a:t>immunothrombose</a:t>
            </a:r>
            <a:r>
              <a:rPr lang="fr-FR" dirty="0"/>
              <a:t> localisée principalement au niveau du lit vasculaire pulmonaire. </a:t>
            </a:r>
          </a:p>
          <a:p>
            <a:pPr lvl="1"/>
            <a:r>
              <a:rPr lang="fr-FR" dirty="0"/>
              <a:t>Cette </a:t>
            </a:r>
            <a:r>
              <a:rPr lang="fr-FR" dirty="0" err="1"/>
              <a:t>endothélite</a:t>
            </a:r>
            <a:r>
              <a:rPr lang="fr-FR" dirty="0"/>
              <a:t> pouvant intéresser tous les organes : cœur (coronaires), carotides (thrombus in situ) cerveau, </a:t>
            </a:r>
          </a:p>
          <a:p>
            <a:endParaRPr lang="fr-FR" dirty="0"/>
          </a:p>
        </p:txBody>
      </p:sp>
      <p:sp>
        <p:nvSpPr>
          <p:cNvPr id="4" name="Espace réservé du numéro de diapositive 3"/>
          <p:cNvSpPr>
            <a:spLocks noGrp="1"/>
          </p:cNvSpPr>
          <p:nvPr>
            <p:ph type="sldNum" sz="quarter" idx="5"/>
          </p:nvPr>
        </p:nvSpPr>
        <p:spPr/>
        <p:txBody>
          <a:bodyPr/>
          <a:lstStyle/>
          <a:p>
            <a:fld id="{83DC81A3-0EB2-4C3A-987A-11FDB08FF237}" type="slidenum">
              <a:rPr lang="fr-FR" smtClean="0"/>
              <a:t>16</a:t>
            </a:fld>
            <a:endParaRPr lang="fr-FR"/>
          </a:p>
        </p:txBody>
      </p:sp>
    </p:spTree>
    <p:extLst>
      <p:ext uri="{BB962C8B-B14F-4D97-AF65-F5344CB8AC3E}">
        <p14:creationId xmlns:p14="http://schemas.microsoft.com/office/powerpoint/2010/main" val="5492546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1"/>
            <a:r>
              <a:rPr lang="fr-FR" dirty="0"/>
              <a:t>Parmi lesquelles les Atteintes directes du myocarde créant une myocardite , </a:t>
            </a:r>
          </a:p>
          <a:p>
            <a:pPr lvl="1"/>
            <a:r>
              <a:rPr lang="fr-FR" dirty="0"/>
              <a:t>Incidence accrue à la MTEV car outre les FDR classiques ,la COVID 19 est une  maladie de l’endothélium vasculaire par une invasion directe des cellules endothéliales, à l’origine d’une </a:t>
            </a:r>
            <a:r>
              <a:rPr lang="fr-FR" dirty="0" err="1"/>
              <a:t>endothélite</a:t>
            </a:r>
            <a:r>
              <a:rPr lang="fr-FR" dirty="0"/>
              <a:t>, et un état </a:t>
            </a:r>
            <a:r>
              <a:rPr lang="fr-FR" dirty="0" err="1"/>
              <a:t>prothrombotique</a:t>
            </a:r>
            <a:r>
              <a:rPr lang="fr-FR" dirty="0"/>
              <a:t> secondaire à l’intense réaction inflammatoire. L’ensemble de ces manifestations entraînent une </a:t>
            </a:r>
            <a:r>
              <a:rPr lang="fr-FR" dirty="0" err="1"/>
              <a:t>immunothrombose</a:t>
            </a:r>
            <a:r>
              <a:rPr lang="fr-FR" dirty="0"/>
              <a:t> localisée principalement au niveau du lit vasculaire pulmonaire. </a:t>
            </a:r>
          </a:p>
          <a:p>
            <a:pPr lvl="1"/>
            <a:r>
              <a:rPr lang="fr-FR" dirty="0"/>
              <a:t>Cette </a:t>
            </a:r>
            <a:r>
              <a:rPr lang="fr-FR" dirty="0" err="1"/>
              <a:t>endothélite</a:t>
            </a:r>
            <a:r>
              <a:rPr lang="fr-FR" dirty="0"/>
              <a:t> pouvant intéresser tous les organes : cœur (coronaires), carotides (thrombus in situ) cerveau, </a:t>
            </a:r>
          </a:p>
          <a:p>
            <a:endParaRPr lang="fr-FR" dirty="0"/>
          </a:p>
        </p:txBody>
      </p:sp>
      <p:sp>
        <p:nvSpPr>
          <p:cNvPr id="4" name="Espace réservé du numéro de diapositive 3"/>
          <p:cNvSpPr>
            <a:spLocks noGrp="1"/>
          </p:cNvSpPr>
          <p:nvPr>
            <p:ph type="sldNum" sz="quarter" idx="5"/>
          </p:nvPr>
        </p:nvSpPr>
        <p:spPr/>
        <p:txBody>
          <a:bodyPr/>
          <a:lstStyle/>
          <a:p>
            <a:fld id="{83DC81A3-0EB2-4C3A-987A-11FDB08FF237}" type="slidenum">
              <a:rPr lang="fr-FR" smtClean="0"/>
              <a:t>17</a:t>
            </a:fld>
            <a:endParaRPr lang="fr-FR"/>
          </a:p>
        </p:txBody>
      </p:sp>
    </p:spTree>
    <p:extLst>
      <p:ext uri="{BB962C8B-B14F-4D97-AF65-F5344CB8AC3E}">
        <p14:creationId xmlns:p14="http://schemas.microsoft.com/office/powerpoint/2010/main" val="10242497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1"/>
            <a:r>
              <a:rPr lang="fr-FR" dirty="0"/>
              <a:t>Parmi lesquelles les Atteintes directes du myocarde créant une myocardite , </a:t>
            </a:r>
          </a:p>
          <a:p>
            <a:pPr lvl="1"/>
            <a:r>
              <a:rPr lang="fr-FR" dirty="0"/>
              <a:t>Incidence accrue à la MTEV car outre les FDR classiques ,la COVID 19 est une  maladie de l’endothélium vasculaire par une invasion directe des cellules endothéliales, à l’origine d’une </a:t>
            </a:r>
            <a:r>
              <a:rPr lang="fr-FR" dirty="0" err="1"/>
              <a:t>endothélite</a:t>
            </a:r>
            <a:r>
              <a:rPr lang="fr-FR" dirty="0"/>
              <a:t>, et un état </a:t>
            </a:r>
            <a:r>
              <a:rPr lang="fr-FR" dirty="0" err="1"/>
              <a:t>prothrombotique</a:t>
            </a:r>
            <a:r>
              <a:rPr lang="fr-FR" dirty="0"/>
              <a:t> secondaire à l’intense réaction inflammatoire. L’ensemble de ces manifestations entraînent une </a:t>
            </a:r>
            <a:r>
              <a:rPr lang="fr-FR" dirty="0" err="1"/>
              <a:t>immunothrombose</a:t>
            </a:r>
            <a:r>
              <a:rPr lang="fr-FR" dirty="0"/>
              <a:t> localisée principalement au niveau du lit vasculaire pulmonaire. </a:t>
            </a:r>
          </a:p>
          <a:p>
            <a:pPr lvl="1"/>
            <a:r>
              <a:rPr lang="fr-FR" dirty="0"/>
              <a:t>Cette </a:t>
            </a:r>
            <a:r>
              <a:rPr lang="fr-FR" dirty="0" err="1"/>
              <a:t>endothélite</a:t>
            </a:r>
            <a:r>
              <a:rPr lang="fr-FR" dirty="0"/>
              <a:t> pouvant intéresser tous les organes : cœur (coronaires), carotides (thrombus in situ) cerveau, </a:t>
            </a:r>
          </a:p>
          <a:p>
            <a:endParaRPr lang="fr-FR" dirty="0"/>
          </a:p>
        </p:txBody>
      </p:sp>
      <p:sp>
        <p:nvSpPr>
          <p:cNvPr id="4" name="Espace réservé du numéro de diapositive 3"/>
          <p:cNvSpPr>
            <a:spLocks noGrp="1"/>
          </p:cNvSpPr>
          <p:nvPr>
            <p:ph type="sldNum" sz="quarter" idx="5"/>
          </p:nvPr>
        </p:nvSpPr>
        <p:spPr/>
        <p:txBody>
          <a:bodyPr/>
          <a:lstStyle/>
          <a:p>
            <a:fld id="{83DC81A3-0EB2-4C3A-987A-11FDB08FF237}" type="slidenum">
              <a:rPr lang="fr-FR" smtClean="0"/>
              <a:t>18</a:t>
            </a:fld>
            <a:endParaRPr lang="fr-FR"/>
          </a:p>
        </p:txBody>
      </p:sp>
    </p:spTree>
    <p:extLst>
      <p:ext uri="{BB962C8B-B14F-4D97-AF65-F5344CB8AC3E}">
        <p14:creationId xmlns:p14="http://schemas.microsoft.com/office/powerpoint/2010/main" val="12494810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3DC81A3-0EB2-4C3A-987A-11FDB08FF237}" type="slidenum">
              <a:rPr lang="fr-FR" smtClean="0"/>
              <a:t>19</a:t>
            </a:fld>
            <a:endParaRPr lang="fr-FR"/>
          </a:p>
        </p:txBody>
      </p:sp>
    </p:spTree>
    <p:extLst>
      <p:ext uri="{BB962C8B-B14F-4D97-AF65-F5344CB8AC3E}">
        <p14:creationId xmlns:p14="http://schemas.microsoft.com/office/powerpoint/2010/main" val="1481305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a:t>
            </a:r>
            <a:r>
              <a:rPr lang="fr-FR" dirty="0" err="1"/>
              <a:t>Covid</a:t>
            </a:r>
            <a:r>
              <a:rPr lang="fr-FR" dirty="0"/>
              <a:t> qui est venu chamboulé le monde entier . Elle a changé les habitudes de vie , certaines règles de la société, :</a:t>
            </a:r>
          </a:p>
          <a:p>
            <a:pPr marL="171450" indent="-171450">
              <a:buFontTx/>
              <a:buChar char="-"/>
            </a:pPr>
            <a:r>
              <a:rPr lang="fr-FR" dirty="0"/>
              <a:t>La Distanciation physique pour ne pas dire sociale, </a:t>
            </a:r>
          </a:p>
          <a:p>
            <a:pPr marL="171450" indent="-171450">
              <a:buFontTx/>
              <a:buChar char="-"/>
            </a:pPr>
            <a:r>
              <a:rPr lang="fr-FR" dirty="0"/>
              <a:t>Le port de masque ,</a:t>
            </a:r>
          </a:p>
          <a:p>
            <a:r>
              <a:rPr lang="fr-FR" dirty="0"/>
              <a:t>Elle semble même avoir changé et réinventer certains aspects de la pratique médicale, avec  : la téléconsultation, </a:t>
            </a:r>
            <a:r>
              <a:rPr lang="fr-FR" dirty="0" err="1"/>
              <a:t>télésoin</a:t>
            </a:r>
            <a:r>
              <a:rPr lang="fr-FR" dirty="0"/>
              <a:t> et réunion médicale à distance, en gros la télémédecine</a:t>
            </a:r>
          </a:p>
        </p:txBody>
      </p:sp>
      <p:sp>
        <p:nvSpPr>
          <p:cNvPr id="4" name="Espace réservé du numéro de diapositive 3"/>
          <p:cNvSpPr>
            <a:spLocks noGrp="1"/>
          </p:cNvSpPr>
          <p:nvPr>
            <p:ph type="sldNum" sz="quarter" idx="5"/>
          </p:nvPr>
        </p:nvSpPr>
        <p:spPr/>
        <p:txBody>
          <a:bodyPr/>
          <a:lstStyle/>
          <a:p>
            <a:fld id="{83DC81A3-0EB2-4C3A-987A-11FDB08FF237}" type="slidenum">
              <a:rPr lang="fr-FR" smtClean="0"/>
              <a:t>2</a:t>
            </a:fld>
            <a:endParaRPr lang="fr-FR"/>
          </a:p>
        </p:txBody>
      </p:sp>
    </p:spTree>
    <p:extLst>
      <p:ext uri="{BB962C8B-B14F-4D97-AF65-F5344CB8AC3E}">
        <p14:creationId xmlns:p14="http://schemas.microsoft.com/office/powerpoint/2010/main" val="17446067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En résumé ces atteintes cardio vasculaires directes et les facteurs de décompensation des cardiopathies pré existantes sont dues à l’inflammation , aux thromboses , à l’hypoxie , à l’instabilité hémodynamique avec  un état de choc et une  défaillance multiviscérale  </a:t>
            </a:r>
          </a:p>
        </p:txBody>
      </p:sp>
      <p:sp>
        <p:nvSpPr>
          <p:cNvPr id="4" name="Espace réservé du numéro de diapositive 3"/>
          <p:cNvSpPr>
            <a:spLocks noGrp="1"/>
          </p:cNvSpPr>
          <p:nvPr>
            <p:ph type="sldNum" sz="quarter" idx="5"/>
          </p:nvPr>
        </p:nvSpPr>
        <p:spPr/>
        <p:txBody>
          <a:bodyPr/>
          <a:lstStyle/>
          <a:p>
            <a:fld id="{83DC81A3-0EB2-4C3A-987A-11FDB08FF237}" type="slidenum">
              <a:rPr lang="fr-FR" smtClean="0"/>
              <a:t>20</a:t>
            </a:fld>
            <a:endParaRPr lang="fr-FR"/>
          </a:p>
        </p:txBody>
      </p:sp>
    </p:spTree>
    <p:extLst>
      <p:ext uri="{BB962C8B-B14F-4D97-AF65-F5344CB8AC3E}">
        <p14:creationId xmlns:p14="http://schemas.microsoft.com/office/powerpoint/2010/main" val="9986912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Il peut y avoir également d’</a:t>
            </a:r>
            <a:r>
              <a:rPr lang="fr-FR" dirty="0" err="1"/>
              <a:t>éventelles</a:t>
            </a:r>
            <a:r>
              <a:rPr lang="fr-FR" dirty="0"/>
              <a:t> influences </a:t>
            </a:r>
            <a:r>
              <a:rPr lang="fr-FR" dirty="0" err="1"/>
              <a:t>reciproque</a:t>
            </a:r>
            <a:r>
              <a:rPr lang="fr-FR" dirty="0"/>
              <a:t> entre un traitement cardio en cours et COVID </a:t>
            </a:r>
          </a:p>
        </p:txBody>
      </p:sp>
      <p:sp>
        <p:nvSpPr>
          <p:cNvPr id="4" name="Espace réservé du numéro de diapositive 3"/>
          <p:cNvSpPr>
            <a:spLocks noGrp="1"/>
          </p:cNvSpPr>
          <p:nvPr>
            <p:ph type="sldNum" sz="quarter" idx="5"/>
          </p:nvPr>
        </p:nvSpPr>
        <p:spPr/>
        <p:txBody>
          <a:bodyPr/>
          <a:lstStyle/>
          <a:p>
            <a:fld id="{83DC81A3-0EB2-4C3A-987A-11FDB08FF237}" type="slidenum">
              <a:rPr lang="fr-FR" smtClean="0"/>
              <a:t>21</a:t>
            </a:fld>
            <a:endParaRPr lang="fr-FR"/>
          </a:p>
        </p:txBody>
      </p:sp>
    </p:spTree>
    <p:extLst>
      <p:ext uri="{BB962C8B-B14F-4D97-AF65-F5344CB8AC3E}">
        <p14:creationId xmlns:p14="http://schemas.microsoft.com/office/powerpoint/2010/main" val="10223999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Concernant les molécules les plus fréquentes de la thérapeutique cardiovasculaires que nous utilisons, des antihypertenseurs aux antithrombotiques, en passant par les diurétiques , les antiarythmiques, les anticoagulants pour prendre en charge les différentes pathologies cardio vasculaire </a:t>
            </a:r>
          </a:p>
        </p:txBody>
      </p:sp>
      <p:sp>
        <p:nvSpPr>
          <p:cNvPr id="4" name="Espace réservé du numéro de diapositive 3"/>
          <p:cNvSpPr>
            <a:spLocks noGrp="1"/>
          </p:cNvSpPr>
          <p:nvPr>
            <p:ph type="sldNum" sz="quarter" idx="5"/>
          </p:nvPr>
        </p:nvSpPr>
        <p:spPr/>
        <p:txBody>
          <a:bodyPr/>
          <a:lstStyle/>
          <a:p>
            <a:fld id="{83DC81A3-0EB2-4C3A-987A-11FDB08FF237}" type="slidenum">
              <a:rPr lang="fr-FR" smtClean="0"/>
              <a:t>22</a:t>
            </a:fld>
            <a:endParaRPr lang="fr-FR"/>
          </a:p>
        </p:txBody>
      </p:sp>
    </p:spTree>
    <p:extLst>
      <p:ext uri="{BB962C8B-B14F-4D97-AF65-F5344CB8AC3E}">
        <p14:creationId xmlns:p14="http://schemas.microsoft.com/office/powerpoint/2010/main" val="23660746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dirty="0">
                <a:solidFill>
                  <a:srgbClr val="212121"/>
                </a:solidFill>
                <a:effectLst/>
                <a:latin typeface="Segoe UI" panose="020B0502040204020203" pitchFamily="34" charset="0"/>
                <a:ea typeface="Times New Roman" panose="02020603050405020304" pitchFamily="18" charset="0"/>
              </a:rPr>
              <a:t>Certaines inquiétudes concernant les inhibiteurs de l'enzyme de conversion de l'angiotensine 1 et les bloqueurs des récepteurs de l'angiotensine II de type 1 (ARB) ont été évoqué. Étant donné que l'enzyme ACE2 (enzyme de conversion de l'angiotensine 2) est le récepteur qui permet l'entrée du COV2 du SRAS dans les cellules, la crainte était qu'un traitement préexistant par </a:t>
            </a:r>
            <a:r>
              <a:rPr lang="fr-FR" sz="1800" dirty="0" err="1">
                <a:solidFill>
                  <a:srgbClr val="212121"/>
                </a:solidFill>
                <a:effectLst/>
                <a:latin typeface="Segoe UI" panose="020B0502040204020203" pitchFamily="34" charset="0"/>
                <a:ea typeface="Times New Roman" panose="02020603050405020304" pitchFamily="18" charset="0"/>
              </a:rPr>
              <a:t>ACEi</a:t>
            </a:r>
            <a:r>
              <a:rPr lang="fr-FR" sz="1800" dirty="0">
                <a:solidFill>
                  <a:srgbClr val="212121"/>
                </a:solidFill>
                <a:effectLst/>
                <a:latin typeface="Segoe UI" panose="020B0502040204020203" pitchFamily="34" charset="0"/>
                <a:ea typeface="Times New Roman" panose="02020603050405020304" pitchFamily="18" charset="0"/>
              </a:rPr>
              <a:t> ou ARB augmente le risque de développer un syndrome respiratoire aigu sévère </a:t>
            </a:r>
            <a:r>
              <a:rPr lang="fr-FR" sz="1800" dirty="0" err="1">
                <a:solidFill>
                  <a:srgbClr val="212121"/>
                </a:solidFill>
                <a:effectLst/>
                <a:latin typeface="Segoe UI" panose="020B0502040204020203" pitchFamily="34" charset="0"/>
                <a:ea typeface="Times New Roman" panose="02020603050405020304" pitchFamily="18" charset="0"/>
              </a:rPr>
              <a:t>sévère</a:t>
            </a:r>
            <a:r>
              <a:rPr lang="fr-FR" sz="1800" dirty="0">
                <a:solidFill>
                  <a:srgbClr val="212121"/>
                </a:solidFill>
                <a:effectLst/>
                <a:latin typeface="Segoe UI" panose="020B0502040204020203" pitchFamily="34" charset="0"/>
                <a:ea typeface="Times New Roman" panose="02020603050405020304" pitchFamily="18" charset="0"/>
              </a:rPr>
              <a:t> ou mortel en cas de Infection par covid19</a:t>
            </a:r>
          </a:p>
          <a:p>
            <a:r>
              <a:rPr lang="fr-FR" sz="1800" dirty="0">
                <a:solidFill>
                  <a:srgbClr val="212121"/>
                </a:solidFill>
                <a:effectLst/>
                <a:latin typeface="Segoe UI" panose="020B0502040204020203" pitchFamily="34" charset="0"/>
                <a:ea typeface="Times New Roman" panose="02020603050405020304" pitchFamily="18" charset="0"/>
              </a:rPr>
              <a:t>Sur la base des preuves actuellement disponibles et comme le préconisent de nombreuses sociétés médicales savante , ces molécules ne doivent pas être interrompus en raison de problèmes d'infection au COVID-19</a:t>
            </a:r>
            <a:endParaRPr lang="fr-FR" dirty="0"/>
          </a:p>
        </p:txBody>
      </p:sp>
      <p:sp>
        <p:nvSpPr>
          <p:cNvPr id="4" name="Espace réservé du numéro de diapositive 3"/>
          <p:cNvSpPr>
            <a:spLocks noGrp="1"/>
          </p:cNvSpPr>
          <p:nvPr>
            <p:ph type="sldNum" sz="quarter" idx="5"/>
          </p:nvPr>
        </p:nvSpPr>
        <p:spPr/>
        <p:txBody>
          <a:bodyPr/>
          <a:lstStyle/>
          <a:p>
            <a:fld id="{83DC81A3-0EB2-4C3A-987A-11FDB08FF237}" type="slidenum">
              <a:rPr lang="fr-FR" smtClean="0"/>
              <a:t>23</a:t>
            </a:fld>
            <a:endParaRPr lang="fr-FR"/>
          </a:p>
        </p:txBody>
      </p:sp>
    </p:spTree>
    <p:extLst>
      <p:ext uri="{BB962C8B-B14F-4D97-AF65-F5344CB8AC3E}">
        <p14:creationId xmlns:p14="http://schemas.microsoft.com/office/powerpoint/2010/main" val="9246760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Les diurétiques peuvent entrainer des phénomènes de déshydratation surtout dans le grand âge et en climat chaud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Les troubles ioniques pendant l’infection peuvent exposés d’</a:t>
            </a:r>
            <a:r>
              <a:rPr lang="fr-FR" dirty="0" err="1"/>
              <a:t>eventuels</a:t>
            </a:r>
            <a:r>
              <a:rPr lang="fr-FR" dirty="0"/>
              <a:t> effets indésirables liés à la prise de certains antiarythmiques, tel qu’un surdosage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Les anticoagulants pendant l infection ; il y aurait un effet moindre de COVID grave chez les patients antérieurement sous anticoagulants </a:t>
            </a:r>
          </a:p>
          <a:p>
            <a:endParaRPr lang="fr-FR" dirty="0"/>
          </a:p>
        </p:txBody>
      </p:sp>
      <p:sp>
        <p:nvSpPr>
          <p:cNvPr id="4" name="Espace réservé du numéro de diapositive 3"/>
          <p:cNvSpPr>
            <a:spLocks noGrp="1"/>
          </p:cNvSpPr>
          <p:nvPr>
            <p:ph type="sldNum" sz="quarter" idx="5"/>
          </p:nvPr>
        </p:nvSpPr>
        <p:spPr/>
        <p:txBody>
          <a:bodyPr/>
          <a:lstStyle/>
          <a:p>
            <a:fld id="{83DC81A3-0EB2-4C3A-987A-11FDB08FF237}" type="slidenum">
              <a:rPr lang="fr-FR" smtClean="0"/>
              <a:t>24</a:t>
            </a:fld>
            <a:endParaRPr lang="fr-FR"/>
          </a:p>
        </p:txBody>
      </p:sp>
    </p:spTree>
    <p:extLst>
      <p:ext uri="{BB962C8B-B14F-4D97-AF65-F5344CB8AC3E}">
        <p14:creationId xmlns:p14="http://schemas.microsoft.com/office/powerpoint/2010/main" val="17702261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arythmies cardiaque peuvent être certes induites par l’hypoxémie mais</a:t>
            </a:r>
            <a:r>
              <a:rPr lang="fr-FR" baseline="0" dirty="0"/>
              <a:t> comme effet secondaires de la thérapeutique de la COVID 19 en l’occurrence la possibilité d’un allongement du QT et d’arythmies secondaires surtout lorsqu’il existe des troubles ioniques d’où la surveillance rigoureuse de l’ECG des patients </a:t>
            </a:r>
          </a:p>
          <a:p>
            <a:r>
              <a:rPr lang="fr-FR" baseline="0" dirty="0"/>
              <a:t>Le problème se pose moins par rapport aux </a:t>
            </a:r>
            <a:r>
              <a:rPr lang="fr-FR" baseline="0" dirty="0" err="1"/>
              <a:t>corticoides</a:t>
            </a:r>
            <a:r>
              <a:rPr lang="fr-FR" baseline="0" dirty="0"/>
              <a:t> car ils sont souvent utilisés pour une courte durée ,   </a:t>
            </a:r>
          </a:p>
        </p:txBody>
      </p:sp>
      <p:sp>
        <p:nvSpPr>
          <p:cNvPr id="4" name="Espace réservé du numéro de diapositive 3"/>
          <p:cNvSpPr>
            <a:spLocks noGrp="1"/>
          </p:cNvSpPr>
          <p:nvPr>
            <p:ph type="sldNum" sz="quarter" idx="5"/>
          </p:nvPr>
        </p:nvSpPr>
        <p:spPr/>
        <p:txBody>
          <a:bodyPr/>
          <a:lstStyle/>
          <a:p>
            <a:fld id="{83DC81A3-0EB2-4C3A-987A-11FDB08FF237}" type="slidenum">
              <a:rPr lang="fr-FR" smtClean="0"/>
              <a:t>26</a:t>
            </a:fld>
            <a:endParaRPr lang="fr-FR"/>
          </a:p>
        </p:txBody>
      </p:sp>
    </p:spTree>
    <p:extLst>
      <p:ext uri="{BB962C8B-B14F-4D97-AF65-F5344CB8AC3E}">
        <p14:creationId xmlns:p14="http://schemas.microsoft.com/office/powerpoint/2010/main" val="41842904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Mais encore une fois,  parmi Facteurs indépendants de mortalité et d hospitalisation de COVID en réanimation  figurent les FDRC et les maladies cardiaques, et donc les principales indications des ces traitements sus cités d’où la nécessité de maintenir tant que faire se peut ces thérapeutiques mais également de miser sur la prévention; </a:t>
            </a:r>
          </a:p>
          <a:p>
            <a:r>
              <a:rPr lang="fr-FR" dirty="0"/>
              <a:t> et là intervient la nécessité de la vaccination  </a:t>
            </a:r>
          </a:p>
        </p:txBody>
      </p:sp>
      <p:sp>
        <p:nvSpPr>
          <p:cNvPr id="4" name="Espace réservé du numéro de diapositive 3"/>
          <p:cNvSpPr>
            <a:spLocks noGrp="1"/>
          </p:cNvSpPr>
          <p:nvPr>
            <p:ph type="sldNum" sz="quarter" idx="5"/>
          </p:nvPr>
        </p:nvSpPr>
        <p:spPr/>
        <p:txBody>
          <a:bodyPr/>
          <a:lstStyle/>
          <a:p>
            <a:fld id="{83DC81A3-0EB2-4C3A-987A-11FDB08FF237}" type="slidenum">
              <a:rPr lang="fr-FR" smtClean="0"/>
              <a:t>27</a:t>
            </a:fld>
            <a:endParaRPr lang="fr-FR"/>
          </a:p>
        </p:txBody>
      </p:sp>
    </p:spTree>
    <p:extLst>
      <p:ext uri="{BB962C8B-B14F-4D97-AF65-F5344CB8AC3E}">
        <p14:creationId xmlns:p14="http://schemas.microsoft.com/office/powerpoint/2010/main" val="33808486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Et donc l </a:t>
            </a:r>
            <a:r>
              <a:rPr lang="fr-FR" dirty="0" err="1"/>
              <a:t>interêt</a:t>
            </a:r>
            <a:r>
              <a:rPr lang="fr-FR" dirty="0"/>
              <a:t> de la vaccination chez les personnes à risque </a:t>
            </a:r>
          </a:p>
        </p:txBody>
      </p:sp>
      <p:sp>
        <p:nvSpPr>
          <p:cNvPr id="4" name="Espace réservé du numéro de diapositive 3"/>
          <p:cNvSpPr>
            <a:spLocks noGrp="1"/>
          </p:cNvSpPr>
          <p:nvPr>
            <p:ph type="sldNum" sz="quarter" idx="5"/>
          </p:nvPr>
        </p:nvSpPr>
        <p:spPr/>
        <p:txBody>
          <a:bodyPr/>
          <a:lstStyle/>
          <a:p>
            <a:fld id="{83DC81A3-0EB2-4C3A-987A-11FDB08FF237}" type="slidenum">
              <a:rPr lang="fr-FR" smtClean="0"/>
              <a:t>28</a:t>
            </a:fld>
            <a:endParaRPr lang="fr-FR"/>
          </a:p>
        </p:txBody>
      </p:sp>
    </p:spTree>
    <p:extLst>
      <p:ext uri="{BB962C8B-B14F-4D97-AF65-F5344CB8AC3E}">
        <p14:creationId xmlns:p14="http://schemas.microsoft.com/office/powerpoint/2010/main" val="20574258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r>
              <a:rPr lang="fr-FR" dirty="0"/>
              <a:t>Les personnes à risque ne semblent pas être plus exposés que les autres à avoir des effets secondaires liés au vaccin. Des cas de thrombose sont rapports mais se pose l imputabilité de la thrombose par rapport à la vaccination </a:t>
            </a:r>
          </a:p>
        </p:txBody>
      </p:sp>
      <p:sp>
        <p:nvSpPr>
          <p:cNvPr id="4" name="Espace réservé du numéro de diapositive 3"/>
          <p:cNvSpPr>
            <a:spLocks noGrp="1"/>
          </p:cNvSpPr>
          <p:nvPr>
            <p:ph type="sldNum" sz="quarter" idx="5"/>
          </p:nvPr>
        </p:nvSpPr>
        <p:spPr/>
        <p:txBody>
          <a:bodyPr/>
          <a:lstStyle/>
          <a:p>
            <a:fld id="{83DC81A3-0EB2-4C3A-987A-11FDB08FF237}" type="slidenum">
              <a:rPr lang="fr-FR" smtClean="0"/>
              <a:t>29</a:t>
            </a:fld>
            <a:endParaRPr lang="fr-FR"/>
          </a:p>
        </p:txBody>
      </p:sp>
    </p:spTree>
    <p:extLst>
      <p:ext uri="{BB962C8B-B14F-4D97-AF65-F5344CB8AC3E}">
        <p14:creationId xmlns:p14="http://schemas.microsoft.com/office/powerpoint/2010/main" val="3939814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Il faut toujours faire la balance entre les bénéfices de la vaccination et les risques de ne pas se faire vacciner</a:t>
            </a:r>
          </a:p>
        </p:txBody>
      </p:sp>
      <p:sp>
        <p:nvSpPr>
          <p:cNvPr id="4" name="Espace réservé du numéro de diapositive 3"/>
          <p:cNvSpPr>
            <a:spLocks noGrp="1"/>
          </p:cNvSpPr>
          <p:nvPr>
            <p:ph type="sldNum" sz="quarter" idx="5"/>
          </p:nvPr>
        </p:nvSpPr>
        <p:spPr/>
        <p:txBody>
          <a:bodyPr/>
          <a:lstStyle/>
          <a:p>
            <a:fld id="{83DC81A3-0EB2-4C3A-987A-11FDB08FF237}" type="slidenum">
              <a:rPr lang="fr-FR" smtClean="0"/>
              <a:t>30</a:t>
            </a:fld>
            <a:endParaRPr lang="fr-FR"/>
          </a:p>
        </p:txBody>
      </p:sp>
    </p:spTree>
    <p:extLst>
      <p:ext uri="{BB962C8B-B14F-4D97-AF65-F5344CB8AC3E}">
        <p14:creationId xmlns:p14="http://schemas.microsoft.com/office/powerpoint/2010/main" val="2833948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Nous parlerons de ce qu’on peut gagner ou perdre avec cette thérapeutique dans la pandémie à COVID 19, donc des enjeux de cette thérapeutiques </a:t>
            </a:r>
          </a:p>
          <a:p>
            <a:r>
              <a:rPr lang="fr-FR" dirty="0"/>
              <a:t>Et de là découleront quelles recommandations envers nos patients considérés à risque de COVID sévère</a:t>
            </a:r>
          </a:p>
        </p:txBody>
      </p:sp>
      <p:sp>
        <p:nvSpPr>
          <p:cNvPr id="4" name="Espace réservé du numéro de diapositive 3"/>
          <p:cNvSpPr>
            <a:spLocks noGrp="1"/>
          </p:cNvSpPr>
          <p:nvPr>
            <p:ph type="sldNum" sz="quarter" idx="5"/>
          </p:nvPr>
        </p:nvSpPr>
        <p:spPr/>
        <p:txBody>
          <a:bodyPr/>
          <a:lstStyle/>
          <a:p>
            <a:fld id="{83DC81A3-0EB2-4C3A-987A-11FDB08FF237}" type="slidenum">
              <a:rPr lang="fr-FR" smtClean="0"/>
              <a:t>3</a:t>
            </a:fld>
            <a:endParaRPr lang="fr-FR"/>
          </a:p>
        </p:txBody>
      </p:sp>
    </p:spTree>
    <p:extLst>
      <p:ext uri="{BB962C8B-B14F-4D97-AF65-F5344CB8AC3E}">
        <p14:creationId xmlns:p14="http://schemas.microsoft.com/office/powerpoint/2010/main" val="26834214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 coté des ces influences réciproques , d’autres facteurs </a:t>
            </a:r>
            <a:r>
              <a:rPr lang="fr-FR" dirty="0" err="1"/>
              <a:t>tres</a:t>
            </a:r>
            <a:r>
              <a:rPr lang="fr-FR" dirty="0"/>
              <a:t> importants qui doivent être pris en compte </a:t>
            </a:r>
          </a:p>
          <a:p>
            <a:r>
              <a:rPr lang="fr-FR" dirty="0"/>
              <a:t>Du côté des patients , nous pouvons citer la consultation tardive en cas de signes de COVID, la peur de fréquenter les structures sanitaires , telle que constaté plus haut par exemple du le service de cardiologie au début de la pandémie, ce qui contribue à décompenser certaines pathologies chroniques antérieurement stables. </a:t>
            </a:r>
          </a:p>
          <a:p>
            <a:r>
              <a:rPr lang="fr-FR" dirty="0"/>
              <a:t>La Mauvaise organisation des systèmes de soins, l’insuffisance de structures de prise en charge adaptées : avec pour exemple  cardio interventionnelle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L’ Insuffisance de la collaboration  </a:t>
            </a:r>
            <a:r>
              <a:rPr lang="fr-FR" b="1" dirty="0" err="1"/>
              <a:t>mutidisciplinaire</a:t>
            </a:r>
            <a:r>
              <a:rPr lang="fr-FR" b="1" dirty="0"/>
              <a:t> pour une </a:t>
            </a:r>
            <a:r>
              <a:rPr lang="fr-FR" dirty="0"/>
              <a:t>synergie d’action</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Ce qui nous concerne peut être moins au vu des chiffres de COVID mais non moins négligeable le </a:t>
            </a:r>
            <a:r>
              <a:rPr lang="fr-FR" dirty="0" err="1"/>
              <a:t>burn</a:t>
            </a:r>
            <a:r>
              <a:rPr lang="fr-FR" dirty="0"/>
              <a:t> out du personnel de santé,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Une possible rupture de médicaments pour la prise en charge de certaines comorbidités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Et de plus en plus la gestion des séquelles de COVID sur cœur déjà pathologique  </a:t>
            </a:r>
          </a:p>
          <a:p>
            <a:endParaRPr lang="fr-FR" dirty="0"/>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83DC81A3-0EB2-4C3A-987A-11FDB08FF237}" type="slidenum">
              <a:rPr lang="fr-FR" smtClean="0"/>
              <a:t>31</a:t>
            </a:fld>
            <a:endParaRPr lang="fr-FR"/>
          </a:p>
        </p:txBody>
      </p:sp>
    </p:spTree>
    <p:extLst>
      <p:ext uri="{BB962C8B-B14F-4D97-AF65-F5344CB8AC3E}">
        <p14:creationId xmlns:p14="http://schemas.microsoft.com/office/powerpoint/2010/main" val="1574423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 coté des ces influences réciproques , d’autres facteurs </a:t>
            </a:r>
            <a:r>
              <a:rPr lang="fr-FR" dirty="0" err="1"/>
              <a:t>tres</a:t>
            </a:r>
            <a:r>
              <a:rPr lang="fr-FR" dirty="0"/>
              <a:t> importants peuvent être incriminés </a:t>
            </a:r>
          </a:p>
          <a:p>
            <a:r>
              <a:rPr lang="fr-FR" dirty="0"/>
              <a:t>Du côté des patients , nous pouvons citer la consultation tardive en cas de signes de COVID, la peur de fréquenter les structures sanitaires , telle que constaté plus haut par exemple du le service de cardiologie au début de la pandémie, ce qui contribue à décompenser certaines pathologies chroniques antérieurement stables. </a:t>
            </a:r>
          </a:p>
          <a:p>
            <a:r>
              <a:rPr lang="fr-FR" dirty="0"/>
              <a:t>La Mauvaise organisation des systèmes de soins, l’insuffisance de structures de prise en charge adaptées : avec pour exemple  cardio interventionnelle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L’ Insuffisance de la collaboration  </a:t>
            </a:r>
            <a:r>
              <a:rPr lang="fr-FR" b="1" dirty="0" err="1"/>
              <a:t>mutidisciplinaire</a:t>
            </a:r>
            <a:r>
              <a:rPr lang="fr-FR" b="1" dirty="0"/>
              <a:t> pour une </a:t>
            </a:r>
            <a:r>
              <a:rPr lang="fr-FR" dirty="0"/>
              <a:t>synergie d’action</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Ce qui nous concerne peut être moins au vu des chiffres de COVID mais non moins négligeable le </a:t>
            </a:r>
            <a:r>
              <a:rPr lang="fr-FR" dirty="0" err="1"/>
              <a:t>burn</a:t>
            </a:r>
            <a:r>
              <a:rPr lang="fr-FR" dirty="0"/>
              <a:t> out du personnel de santé,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Une possible rupture de médicaments pour la prise en charge de certaines comorbidités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Et de plus en plus la gestion des séquelles de COVID sur cœur déjà pathologique  </a:t>
            </a:r>
          </a:p>
          <a:p>
            <a:endParaRPr lang="fr-FR" dirty="0"/>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83DC81A3-0EB2-4C3A-987A-11FDB08FF237}" type="slidenum">
              <a:rPr lang="fr-FR" smtClean="0"/>
              <a:t>32</a:t>
            </a:fld>
            <a:endParaRPr lang="fr-FR"/>
          </a:p>
        </p:txBody>
      </p:sp>
    </p:spTree>
    <p:extLst>
      <p:ext uri="{BB962C8B-B14F-4D97-AF65-F5344CB8AC3E}">
        <p14:creationId xmlns:p14="http://schemas.microsoft.com/office/powerpoint/2010/main" val="19830508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Donc par rapport aux enjeux de la thérapeutique cardio vasculaire pendant la </a:t>
            </a:r>
            <a:r>
              <a:rPr lang="fr-FR" dirty="0" err="1"/>
              <a:t>pandemie</a:t>
            </a:r>
            <a:r>
              <a:rPr lang="fr-FR" dirty="0"/>
              <a:t> à COVID 19 , Oui chez les patients nous avons tout à gagner en </a:t>
            </a:r>
          </a:p>
        </p:txBody>
      </p:sp>
      <p:sp>
        <p:nvSpPr>
          <p:cNvPr id="4" name="Espace réservé du numéro de diapositive 3"/>
          <p:cNvSpPr>
            <a:spLocks noGrp="1"/>
          </p:cNvSpPr>
          <p:nvPr>
            <p:ph type="sldNum" sz="quarter" idx="5"/>
          </p:nvPr>
        </p:nvSpPr>
        <p:spPr/>
        <p:txBody>
          <a:bodyPr/>
          <a:lstStyle/>
          <a:p>
            <a:fld id="{83DC81A3-0EB2-4C3A-987A-11FDB08FF237}" type="slidenum">
              <a:rPr lang="fr-FR" smtClean="0"/>
              <a:t>33</a:t>
            </a:fld>
            <a:endParaRPr lang="fr-FR"/>
          </a:p>
        </p:txBody>
      </p:sp>
    </p:spTree>
    <p:extLst>
      <p:ext uri="{BB962C8B-B14F-4D97-AF65-F5344CB8AC3E}">
        <p14:creationId xmlns:p14="http://schemas.microsoft.com/office/powerpoint/2010/main" val="38962130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-En contrôlant la TA donc maintenir les anti HTA , en Contrôlant le diabète et les autres facteurs de risque cardio -vasculaires </a:t>
            </a:r>
          </a:p>
          <a:p>
            <a:pPr marL="171450" indent="-171450">
              <a:buFontTx/>
              <a:buChar char="-"/>
            </a:pPr>
            <a:r>
              <a:rPr lang="fr-FR" dirty="0"/>
              <a:t>A encourager l’observance thérapeutique chez les patients porteurs de cardiopathies compensées </a:t>
            </a:r>
          </a:p>
          <a:p>
            <a:pPr marL="171450" indent="-171450">
              <a:buFontTx/>
              <a:buChar char="-"/>
            </a:pPr>
            <a:r>
              <a:rPr lang="fr-FR" dirty="0"/>
              <a:t>En Diagnostiquant les atteintes cardiovasculaires liées à la COVID 19 et en leur assurant une prise en charge adéquate , précoce et aussi complète que possible</a:t>
            </a:r>
          </a:p>
          <a:p>
            <a:pPr marL="171450" indent="-171450">
              <a:buFontTx/>
              <a:buChar char="-"/>
            </a:pPr>
            <a:r>
              <a:rPr lang="fr-FR" dirty="0"/>
              <a:t>En appliquant les protocoles </a:t>
            </a:r>
          </a:p>
          <a:p>
            <a:pPr marL="171450" indent="-171450">
              <a:buFontTx/>
              <a:buChar char="-"/>
            </a:pPr>
            <a:r>
              <a:rPr lang="fr-FR" dirty="0"/>
              <a:t>Mais également en encourageant nos patients à se faire vacciner et à observer les gestes barrières </a:t>
            </a:r>
          </a:p>
          <a:p>
            <a:pPr marL="171450" indent="-171450">
              <a:buFontTx/>
              <a:buChar char="-"/>
            </a:pPr>
            <a:r>
              <a:rPr lang="fr-FR" dirty="0"/>
              <a:t>Et après vaccination en assurant une surveillance post vaccinale afin de détecter d’éventuelles complications liées à la vaccination , dans le but de les signalés , de les notifiées et de les prendre en charge  </a:t>
            </a:r>
          </a:p>
        </p:txBody>
      </p:sp>
      <p:sp>
        <p:nvSpPr>
          <p:cNvPr id="4" name="Espace réservé du numéro de diapositive 3"/>
          <p:cNvSpPr>
            <a:spLocks noGrp="1"/>
          </p:cNvSpPr>
          <p:nvPr>
            <p:ph type="sldNum" sz="quarter" idx="5"/>
          </p:nvPr>
        </p:nvSpPr>
        <p:spPr/>
        <p:txBody>
          <a:bodyPr/>
          <a:lstStyle/>
          <a:p>
            <a:fld id="{83DC81A3-0EB2-4C3A-987A-11FDB08FF237}" type="slidenum">
              <a:rPr lang="fr-FR" smtClean="0"/>
              <a:t>34</a:t>
            </a:fld>
            <a:endParaRPr lang="fr-FR"/>
          </a:p>
        </p:txBody>
      </p:sp>
    </p:spTree>
    <p:extLst>
      <p:ext uri="{BB962C8B-B14F-4D97-AF65-F5344CB8AC3E}">
        <p14:creationId xmlns:p14="http://schemas.microsoft.com/office/powerpoint/2010/main" val="14671769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-En contrôlant la TA donc maintenir les anti HTA , en Contrôlant le diabète et les autres facteurs de risque cardio -vasculaires </a:t>
            </a:r>
          </a:p>
          <a:p>
            <a:pPr marL="171450" indent="-171450">
              <a:buFontTx/>
              <a:buChar char="-"/>
            </a:pPr>
            <a:r>
              <a:rPr lang="fr-FR" dirty="0"/>
              <a:t>A encourager l’observance thérapeutique chez les patients porteurs de cardiopathies compensées </a:t>
            </a:r>
          </a:p>
          <a:p>
            <a:pPr marL="171450" indent="-171450">
              <a:buFontTx/>
              <a:buChar char="-"/>
            </a:pPr>
            <a:r>
              <a:rPr lang="fr-FR" dirty="0"/>
              <a:t>En Diagnostiquant les atteintes cardiovasculaires liées à la COVID 19 et en leur assurant une prise en charge adéquate , précoce et aussi complète que possible</a:t>
            </a:r>
          </a:p>
          <a:p>
            <a:pPr marL="171450" indent="-171450">
              <a:buFontTx/>
              <a:buChar char="-"/>
            </a:pPr>
            <a:r>
              <a:rPr lang="fr-FR" dirty="0"/>
              <a:t>En appliquant les protocoles </a:t>
            </a:r>
          </a:p>
          <a:p>
            <a:pPr marL="171450" indent="-171450">
              <a:buFontTx/>
              <a:buChar char="-"/>
            </a:pPr>
            <a:r>
              <a:rPr lang="fr-FR" dirty="0"/>
              <a:t>Mais également en encourageant nos patients à se faire vacciner et à observer les gestes barrières </a:t>
            </a:r>
          </a:p>
          <a:p>
            <a:pPr marL="171450" indent="-171450">
              <a:buFontTx/>
              <a:buChar char="-"/>
            </a:pPr>
            <a:r>
              <a:rPr lang="fr-FR" dirty="0"/>
              <a:t>Et après vaccination en assurant une surveillance post vaccinale afin de détecter d’éventuelles complications liées à la vaccination , dans le but de les signalés , de les notifiées et de les prendre en charge  </a:t>
            </a:r>
          </a:p>
        </p:txBody>
      </p:sp>
      <p:sp>
        <p:nvSpPr>
          <p:cNvPr id="4" name="Espace réservé du numéro de diapositive 3"/>
          <p:cNvSpPr>
            <a:spLocks noGrp="1"/>
          </p:cNvSpPr>
          <p:nvPr>
            <p:ph type="sldNum" sz="quarter" idx="5"/>
          </p:nvPr>
        </p:nvSpPr>
        <p:spPr/>
        <p:txBody>
          <a:bodyPr/>
          <a:lstStyle/>
          <a:p>
            <a:fld id="{83DC81A3-0EB2-4C3A-987A-11FDB08FF237}" type="slidenum">
              <a:rPr lang="fr-FR" smtClean="0"/>
              <a:t>35</a:t>
            </a:fld>
            <a:endParaRPr lang="fr-FR"/>
          </a:p>
        </p:txBody>
      </p:sp>
    </p:spTree>
    <p:extLst>
      <p:ext uri="{BB962C8B-B14F-4D97-AF65-F5344CB8AC3E}">
        <p14:creationId xmlns:p14="http://schemas.microsoft.com/office/powerpoint/2010/main" val="30928584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Nous gagneront également à changer ou à améliorer certaines de nos habitudes </a:t>
            </a:r>
          </a:p>
        </p:txBody>
      </p:sp>
      <p:sp>
        <p:nvSpPr>
          <p:cNvPr id="4" name="Espace réservé du numéro de diapositive 3"/>
          <p:cNvSpPr>
            <a:spLocks noGrp="1"/>
          </p:cNvSpPr>
          <p:nvPr>
            <p:ph type="sldNum" sz="quarter" idx="5"/>
          </p:nvPr>
        </p:nvSpPr>
        <p:spPr/>
        <p:txBody>
          <a:bodyPr/>
          <a:lstStyle/>
          <a:p>
            <a:fld id="{83DC81A3-0EB2-4C3A-987A-11FDB08FF237}" type="slidenum">
              <a:rPr lang="fr-FR" smtClean="0"/>
              <a:t>36</a:t>
            </a:fld>
            <a:endParaRPr lang="fr-FR"/>
          </a:p>
        </p:txBody>
      </p:sp>
    </p:spTree>
    <p:extLst>
      <p:ext uri="{BB962C8B-B14F-4D97-AF65-F5344CB8AC3E}">
        <p14:creationId xmlns:p14="http://schemas.microsoft.com/office/powerpoint/2010/main" val="5311804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None/>
            </a:pPr>
            <a:r>
              <a:rPr lang="fr-FR" dirty="0"/>
              <a:t>Téléconsultation et </a:t>
            </a:r>
            <a:r>
              <a:rPr lang="fr-FR" dirty="0" err="1"/>
              <a:t>télésoin</a:t>
            </a:r>
            <a:r>
              <a:rPr lang="fr-FR" dirty="0"/>
              <a:t> , de ,nouveaux concept qui rentrent en jeu </a:t>
            </a:r>
          </a:p>
          <a:p>
            <a:pPr marL="0" indent="0">
              <a:buNone/>
            </a:pPr>
            <a:r>
              <a:rPr lang="fr-FR" dirty="0"/>
              <a:t>Vigilance </a:t>
            </a:r>
          </a:p>
          <a:p>
            <a:pPr marL="0" indent="0">
              <a:buNone/>
            </a:pPr>
            <a:r>
              <a:rPr lang="fr-FR" dirty="0"/>
              <a:t>Collaboration inter disciplinaire : maladie protéiforme </a:t>
            </a:r>
          </a:p>
          <a:p>
            <a:pPr marL="0" indent="0">
              <a:buNone/>
            </a:pPr>
            <a:r>
              <a:rPr lang="fr-FR" dirty="0"/>
              <a:t>Médecine basée sur des preuves </a:t>
            </a:r>
          </a:p>
          <a:p>
            <a:pPr marL="0" indent="0">
              <a:buNone/>
            </a:pPr>
            <a:r>
              <a:rPr lang="fr-FR" dirty="0"/>
              <a:t>Recherche clinique contexte africain </a:t>
            </a:r>
          </a:p>
          <a:p>
            <a:pPr marL="0" indent="0">
              <a:buNone/>
            </a:pPr>
            <a:r>
              <a:rPr lang="fr-FR" dirty="0"/>
              <a:t>Prise en charge optimale et aussi complète que possible de nos  patients et comprenez  (évacuations sanitaires  impossibles ou difficiles ) </a:t>
            </a:r>
          </a:p>
          <a:p>
            <a:pPr marL="0" indent="0">
              <a:buNone/>
            </a:pPr>
            <a:r>
              <a:rPr lang="fr-FR" dirty="0"/>
              <a:t>    heureusement au BF  : chirurgie cardiaque : beaux jours </a:t>
            </a:r>
          </a:p>
          <a:p>
            <a:pPr marL="0" indent="0">
              <a:buNone/>
            </a:pPr>
            <a:r>
              <a:rPr lang="fr-FR" dirty="0"/>
              <a:t>                                             cardiologie interventionnelle : espoir</a:t>
            </a:r>
          </a:p>
          <a:p>
            <a:pPr marL="0" indent="0">
              <a:buNone/>
            </a:pPr>
            <a:r>
              <a:rPr lang="fr-FR" dirty="0"/>
              <a:t>                                             Imagerie : équipement et renforcement de la collaboration  </a:t>
            </a:r>
          </a:p>
          <a:p>
            <a:endParaRPr lang="fr-FR" dirty="0"/>
          </a:p>
        </p:txBody>
      </p:sp>
      <p:sp>
        <p:nvSpPr>
          <p:cNvPr id="4" name="Espace réservé du numéro de diapositive 3"/>
          <p:cNvSpPr>
            <a:spLocks noGrp="1"/>
          </p:cNvSpPr>
          <p:nvPr>
            <p:ph type="sldNum" sz="quarter" idx="5"/>
          </p:nvPr>
        </p:nvSpPr>
        <p:spPr/>
        <p:txBody>
          <a:bodyPr/>
          <a:lstStyle/>
          <a:p>
            <a:fld id="{83DC81A3-0EB2-4C3A-987A-11FDB08FF237}" type="slidenum">
              <a:rPr lang="fr-FR" smtClean="0"/>
              <a:t>37</a:t>
            </a:fld>
            <a:endParaRPr lang="fr-FR"/>
          </a:p>
        </p:txBody>
      </p:sp>
    </p:spTree>
    <p:extLst>
      <p:ext uri="{BB962C8B-B14F-4D97-AF65-F5344CB8AC3E}">
        <p14:creationId xmlns:p14="http://schemas.microsoft.com/office/powerpoint/2010/main" val="40293575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None/>
            </a:pPr>
            <a:r>
              <a:rPr lang="fr-FR" dirty="0"/>
              <a:t>Téléconsultation et </a:t>
            </a:r>
            <a:r>
              <a:rPr lang="fr-FR" dirty="0" err="1"/>
              <a:t>télésoin</a:t>
            </a:r>
            <a:r>
              <a:rPr lang="fr-FR" dirty="0"/>
              <a:t> , de ,nouveaux concept qui rentrent en jeu </a:t>
            </a:r>
          </a:p>
          <a:p>
            <a:pPr marL="0" indent="0">
              <a:buNone/>
            </a:pPr>
            <a:r>
              <a:rPr lang="fr-FR" dirty="0"/>
              <a:t>Vigilance </a:t>
            </a:r>
          </a:p>
          <a:p>
            <a:pPr marL="0" indent="0">
              <a:buNone/>
            </a:pPr>
            <a:r>
              <a:rPr lang="fr-FR" dirty="0"/>
              <a:t>Collaboration inter disciplinaire : maladie protéiforme </a:t>
            </a:r>
          </a:p>
          <a:p>
            <a:pPr marL="0" indent="0">
              <a:buNone/>
            </a:pPr>
            <a:r>
              <a:rPr lang="fr-FR" dirty="0"/>
              <a:t>Médecine basée sur des preuves </a:t>
            </a:r>
          </a:p>
          <a:p>
            <a:pPr marL="0" indent="0">
              <a:buNone/>
            </a:pPr>
            <a:r>
              <a:rPr lang="fr-FR" dirty="0"/>
              <a:t>Recherche clinique contexte africain </a:t>
            </a:r>
          </a:p>
          <a:p>
            <a:pPr marL="0" indent="0">
              <a:buNone/>
            </a:pPr>
            <a:r>
              <a:rPr lang="fr-FR" dirty="0"/>
              <a:t>Prise en charge optimale et aussi complète que possible de nos  patients et comprenez  (évacuations sanitaires  impossibles ou difficiles ) </a:t>
            </a:r>
          </a:p>
          <a:p>
            <a:pPr marL="0" indent="0">
              <a:buNone/>
            </a:pPr>
            <a:r>
              <a:rPr lang="fr-FR" dirty="0"/>
              <a:t>    heureusement au BF  : chirurgie cardiaque : beaux jours </a:t>
            </a:r>
          </a:p>
          <a:p>
            <a:pPr marL="0" indent="0">
              <a:buNone/>
            </a:pPr>
            <a:r>
              <a:rPr lang="fr-FR" dirty="0"/>
              <a:t>                                             cardiologie interventionnelle : espoir</a:t>
            </a:r>
          </a:p>
          <a:p>
            <a:pPr marL="0" indent="0">
              <a:buNone/>
            </a:pPr>
            <a:r>
              <a:rPr lang="fr-FR" dirty="0"/>
              <a:t>                                             Imagerie : équipement et renforcement de la collaboration  </a:t>
            </a:r>
          </a:p>
          <a:p>
            <a:endParaRPr lang="fr-FR" dirty="0"/>
          </a:p>
        </p:txBody>
      </p:sp>
      <p:sp>
        <p:nvSpPr>
          <p:cNvPr id="4" name="Espace réservé du numéro de diapositive 3"/>
          <p:cNvSpPr>
            <a:spLocks noGrp="1"/>
          </p:cNvSpPr>
          <p:nvPr>
            <p:ph type="sldNum" sz="quarter" idx="5"/>
          </p:nvPr>
        </p:nvSpPr>
        <p:spPr/>
        <p:txBody>
          <a:bodyPr/>
          <a:lstStyle/>
          <a:p>
            <a:fld id="{83DC81A3-0EB2-4C3A-987A-11FDB08FF237}" type="slidenum">
              <a:rPr lang="fr-FR" smtClean="0"/>
              <a:t>38</a:t>
            </a:fld>
            <a:endParaRPr lang="fr-FR"/>
          </a:p>
        </p:txBody>
      </p:sp>
    </p:spTree>
    <p:extLst>
      <p:ext uri="{BB962C8B-B14F-4D97-AF65-F5344CB8AC3E}">
        <p14:creationId xmlns:p14="http://schemas.microsoft.com/office/powerpoint/2010/main" val="2896994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premiers cas de COVID apparus à la fin de l’année 2019 dans le monde et depuis lors , il a été noté une 1</a:t>
            </a:r>
            <a:r>
              <a:rPr lang="fr-FR" baseline="30000" dirty="0"/>
              <a:t>ère</a:t>
            </a:r>
            <a:r>
              <a:rPr lang="fr-FR" dirty="0"/>
              <a:t> , une 2</a:t>
            </a:r>
            <a:r>
              <a:rPr lang="fr-FR" baseline="30000" dirty="0"/>
              <a:t>ème</a:t>
            </a:r>
            <a:r>
              <a:rPr lang="fr-FR" dirty="0"/>
              <a:t> et une 3</a:t>
            </a:r>
            <a:r>
              <a:rPr lang="fr-FR" baseline="30000" dirty="0"/>
              <a:t>ème</a:t>
            </a:r>
            <a:r>
              <a:rPr lang="fr-FR" dirty="0"/>
              <a:t> vague avec une répartition très hétérogène et une variation importante du nombres de cas  en fonction du continent et du pays, ainsi que l’apparition de nouvelles souches du virus  .</a:t>
            </a:r>
          </a:p>
        </p:txBody>
      </p:sp>
      <p:sp>
        <p:nvSpPr>
          <p:cNvPr id="4" name="Espace réservé du numéro de diapositive 3"/>
          <p:cNvSpPr>
            <a:spLocks noGrp="1"/>
          </p:cNvSpPr>
          <p:nvPr>
            <p:ph type="sldNum" sz="quarter" idx="5"/>
          </p:nvPr>
        </p:nvSpPr>
        <p:spPr/>
        <p:txBody>
          <a:bodyPr/>
          <a:lstStyle/>
          <a:p>
            <a:fld id="{83DC81A3-0EB2-4C3A-987A-11FDB08FF237}" type="slidenum">
              <a:rPr lang="fr-FR" smtClean="0"/>
              <a:t>4</a:t>
            </a:fld>
            <a:endParaRPr lang="fr-FR"/>
          </a:p>
        </p:txBody>
      </p:sp>
    </p:spTree>
    <p:extLst>
      <p:ext uri="{BB962C8B-B14F-4D97-AF65-F5344CB8AC3E}">
        <p14:creationId xmlns:p14="http://schemas.microsoft.com/office/powerpoint/2010/main" val="3976246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Apres l’ apparition des 1 ers cas de COVID 19 en Mars 2020 , Le Burkina Faso a connu un pic entre Décembre 2020 et février 2021</a:t>
            </a:r>
          </a:p>
          <a:p>
            <a:r>
              <a:rPr lang="fr-FR" dirty="0"/>
              <a:t>A ce jour 14 793 cas </a:t>
            </a:r>
            <a:r>
              <a:rPr lang="fr-FR" dirty="0" err="1"/>
              <a:t>repertoriés</a:t>
            </a:r>
            <a:r>
              <a:rPr lang="fr-FR" dirty="0"/>
              <a:t> depuis l apparition de la pandémie et 214 décès ont été officiellement enregistrés </a:t>
            </a:r>
          </a:p>
        </p:txBody>
      </p:sp>
      <p:sp>
        <p:nvSpPr>
          <p:cNvPr id="4" name="Espace réservé du numéro de diapositive 3"/>
          <p:cNvSpPr>
            <a:spLocks noGrp="1"/>
          </p:cNvSpPr>
          <p:nvPr>
            <p:ph type="sldNum" sz="quarter" idx="5"/>
          </p:nvPr>
        </p:nvSpPr>
        <p:spPr/>
        <p:txBody>
          <a:bodyPr/>
          <a:lstStyle/>
          <a:p>
            <a:fld id="{83DC81A3-0EB2-4C3A-987A-11FDB08FF237}" type="slidenum">
              <a:rPr lang="fr-FR" smtClean="0"/>
              <a:t>5</a:t>
            </a:fld>
            <a:endParaRPr lang="fr-FR"/>
          </a:p>
        </p:txBody>
      </p:sp>
    </p:spTree>
    <p:extLst>
      <p:ext uri="{BB962C8B-B14F-4D97-AF65-F5344CB8AC3E}">
        <p14:creationId xmlns:p14="http://schemas.microsoft.com/office/powerpoint/2010/main" val="3699596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Cette pandémie a également eu des répercussion sur la fréquentation des structures de santé en générale , et en particulier au niveau du service de cardiologie du CHU –YO. </a:t>
            </a:r>
          </a:p>
          <a:p>
            <a:r>
              <a:rPr lang="fr-FR" dirty="0"/>
              <a:t>Avec l’apparition de la COVID le nombre de patients  programmé pour la consultation externe de cardiologie au CHU YO est passé de 8052 en 2019 à 6826 en 2020.</a:t>
            </a:r>
          </a:p>
          <a:p>
            <a:r>
              <a:rPr lang="fr-FR" dirty="0"/>
              <a:t>Cette baisse du nombre de patients a été particulièrement  remarquée en avril 2020 , soit  1 mois après l’apparition des premiers cas de covid au BF.</a:t>
            </a:r>
          </a:p>
        </p:txBody>
      </p:sp>
      <p:sp>
        <p:nvSpPr>
          <p:cNvPr id="4" name="Espace réservé du numéro de diapositive 3"/>
          <p:cNvSpPr>
            <a:spLocks noGrp="1"/>
          </p:cNvSpPr>
          <p:nvPr>
            <p:ph type="sldNum" sz="quarter" idx="5"/>
          </p:nvPr>
        </p:nvSpPr>
        <p:spPr/>
        <p:txBody>
          <a:bodyPr/>
          <a:lstStyle/>
          <a:p>
            <a:fld id="{83DC81A3-0EB2-4C3A-987A-11FDB08FF237}" type="slidenum">
              <a:rPr lang="fr-FR" smtClean="0"/>
              <a:t>6</a:t>
            </a:fld>
            <a:endParaRPr lang="fr-FR"/>
          </a:p>
        </p:txBody>
      </p:sp>
    </p:spTree>
    <p:extLst>
      <p:ext uri="{BB962C8B-B14F-4D97-AF65-F5344CB8AC3E}">
        <p14:creationId xmlns:p14="http://schemas.microsoft.com/office/powerpoint/2010/main" val="150333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On ne saurait aborder les enjeux de la thérapeutique cardio vasculaire durant la </a:t>
            </a:r>
            <a:r>
              <a:rPr lang="fr-FR" dirty="0" err="1"/>
              <a:t>pandemie</a:t>
            </a:r>
            <a:r>
              <a:rPr lang="fr-FR" dirty="0"/>
              <a:t> à </a:t>
            </a:r>
            <a:r>
              <a:rPr lang="fr-FR" dirty="0" err="1"/>
              <a:t>Covid</a:t>
            </a:r>
            <a:r>
              <a:rPr lang="fr-FR" dirty="0"/>
              <a:t> 19 dans notre contexte sans identifier les particularités de cette maladie en Afrique .</a:t>
            </a:r>
          </a:p>
          <a:p>
            <a:r>
              <a:rPr lang="fr-FR" dirty="0"/>
              <a:t> Il s’agit d’un continent aux ressources limitées , ayant une population relativement jeune. La progression de la COVID 19 semble plus lente globalement , ils existent certaines croyances culturelles et sociales faisant croire que cette </a:t>
            </a:r>
            <a:r>
              <a:rPr lang="fr-FR" dirty="0" err="1"/>
              <a:t>pandemie</a:t>
            </a:r>
            <a:r>
              <a:rPr lang="fr-FR" dirty="0"/>
              <a:t> n’existe pas , ou que c’est une maladie des riches ou même qu'elle a été fabriquée au laboratoire .</a:t>
            </a:r>
          </a:p>
          <a:p>
            <a:r>
              <a:rPr lang="fr-FR" dirty="0"/>
              <a:t>Et en plus de tout cela , il se pose la problématique de la fiabilité des données qui semble être sous estimés vu le nombre de tests réalisés dans certains pays ou régions d’Afrique ; La rareté d’étude scientifiques menées en populations africaines .</a:t>
            </a:r>
          </a:p>
          <a:p>
            <a:r>
              <a:rPr lang="fr-FR" dirty="0"/>
              <a:t>Mais aussi l’épineux problème de l’insuffisance des structures sanitaires correctement équipées pour la prise en charge </a:t>
            </a:r>
          </a:p>
          <a:p>
            <a:r>
              <a:rPr lang="fr-FR" dirty="0"/>
              <a:t>Un autre problème cette fois ci un peu plus général c’est la réticence à la vaccination et peut être l insuffisance d’</a:t>
            </a:r>
            <a:r>
              <a:rPr lang="fr-FR" dirty="0" err="1"/>
              <a:t>approvisonnement</a:t>
            </a:r>
            <a:r>
              <a:rPr lang="fr-FR" dirty="0"/>
              <a:t> en  vaccins pour la vaccination de masse </a:t>
            </a:r>
          </a:p>
        </p:txBody>
      </p:sp>
      <p:sp>
        <p:nvSpPr>
          <p:cNvPr id="4" name="Espace réservé du numéro de diapositive 3"/>
          <p:cNvSpPr>
            <a:spLocks noGrp="1"/>
          </p:cNvSpPr>
          <p:nvPr>
            <p:ph type="sldNum" sz="quarter" idx="5"/>
          </p:nvPr>
        </p:nvSpPr>
        <p:spPr/>
        <p:txBody>
          <a:bodyPr/>
          <a:lstStyle/>
          <a:p>
            <a:fld id="{83DC81A3-0EB2-4C3A-987A-11FDB08FF237}" type="slidenum">
              <a:rPr lang="fr-FR" smtClean="0"/>
              <a:t>7</a:t>
            </a:fld>
            <a:endParaRPr lang="fr-FR"/>
          </a:p>
        </p:txBody>
      </p:sp>
    </p:spTree>
    <p:extLst>
      <p:ext uri="{BB962C8B-B14F-4D97-AF65-F5344CB8AC3E}">
        <p14:creationId xmlns:p14="http://schemas.microsoft.com/office/powerpoint/2010/main" val="2581162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Au Burkina </a:t>
            </a:r>
            <a:r>
              <a:rPr lang="fr-FR" dirty="0" err="1"/>
              <a:t>faso</a:t>
            </a:r>
            <a:r>
              <a:rPr lang="fr-FR" dirty="0"/>
              <a:t>, il faudrait ajouter à cette longue liste,  l’insuffisance de ressource humaine. En effet le CNOM compte 4993 médecins pour une population de 21 millions d habitants, soit 1 médecins pour 4205 habitants. A ceci s’ajoute la mauvaise répartition des </a:t>
            </a:r>
            <a:r>
              <a:rPr lang="fr-FR" dirty="0" err="1"/>
              <a:t>medecins</a:t>
            </a:r>
            <a:r>
              <a:rPr lang="fr-FR" dirty="0"/>
              <a:t> avec une concentration dans les villes </a:t>
            </a:r>
          </a:p>
        </p:txBody>
      </p:sp>
      <p:sp>
        <p:nvSpPr>
          <p:cNvPr id="4" name="Espace réservé du numéro de diapositive 3"/>
          <p:cNvSpPr>
            <a:spLocks noGrp="1"/>
          </p:cNvSpPr>
          <p:nvPr>
            <p:ph type="sldNum" sz="quarter" idx="5"/>
          </p:nvPr>
        </p:nvSpPr>
        <p:spPr/>
        <p:txBody>
          <a:bodyPr/>
          <a:lstStyle/>
          <a:p>
            <a:fld id="{83DC81A3-0EB2-4C3A-987A-11FDB08FF237}" type="slidenum">
              <a:rPr lang="fr-FR" smtClean="0"/>
              <a:t>8</a:t>
            </a:fld>
            <a:endParaRPr lang="fr-FR"/>
          </a:p>
        </p:txBody>
      </p:sp>
    </p:spTree>
    <p:extLst>
      <p:ext uri="{BB962C8B-B14F-4D97-AF65-F5344CB8AC3E}">
        <p14:creationId xmlns:p14="http://schemas.microsoft.com/office/powerpoint/2010/main" val="416740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Concernant la gestion de la thérapeutique cardio vasculaires, nous sommes selon les données de notre société savante,  103 cardiologues burkinabè dont 95 en exercice sur le territoire  soit 1 cardio pour 221 052  habitants </a:t>
            </a:r>
          </a:p>
        </p:txBody>
      </p:sp>
      <p:sp>
        <p:nvSpPr>
          <p:cNvPr id="4" name="Espace réservé du numéro de diapositive 3"/>
          <p:cNvSpPr>
            <a:spLocks noGrp="1"/>
          </p:cNvSpPr>
          <p:nvPr>
            <p:ph type="sldNum" sz="quarter" idx="5"/>
          </p:nvPr>
        </p:nvSpPr>
        <p:spPr/>
        <p:txBody>
          <a:bodyPr/>
          <a:lstStyle/>
          <a:p>
            <a:fld id="{83DC81A3-0EB2-4C3A-987A-11FDB08FF237}" type="slidenum">
              <a:rPr lang="fr-FR" smtClean="0"/>
              <a:t>9</a:t>
            </a:fld>
            <a:endParaRPr lang="fr-FR"/>
          </a:p>
        </p:txBody>
      </p:sp>
    </p:spTree>
    <p:extLst>
      <p:ext uri="{BB962C8B-B14F-4D97-AF65-F5344CB8AC3E}">
        <p14:creationId xmlns:p14="http://schemas.microsoft.com/office/powerpoint/2010/main" val="1547363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9658E-6019-4F98-A501-534E7F7C247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7620B68E-4EBE-4621-B712-50323F41EF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5C6CA9D-2372-4E91-9FBD-77FD55B203F7}"/>
              </a:ext>
            </a:extLst>
          </p:cNvPr>
          <p:cNvSpPr>
            <a:spLocks noGrp="1"/>
          </p:cNvSpPr>
          <p:nvPr>
            <p:ph type="dt" sz="half" idx="10"/>
          </p:nvPr>
        </p:nvSpPr>
        <p:spPr/>
        <p:txBody>
          <a:bodyPr/>
          <a:lstStyle/>
          <a:p>
            <a:fld id="{77C71291-0A51-48C3-9673-1027448228AB}" type="datetime1">
              <a:rPr lang="fr-FR" smtClean="0"/>
              <a:t>28/10/2021</a:t>
            </a:fld>
            <a:endParaRPr lang="fr-FR"/>
          </a:p>
        </p:txBody>
      </p:sp>
      <p:sp>
        <p:nvSpPr>
          <p:cNvPr id="5" name="Espace réservé du pied de page 4">
            <a:extLst>
              <a:ext uri="{FF2B5EF4-FFF2-40B4-BE49-F238E27FC236}">
                <a16:creationId xmlns:a16="http://schemas.microsoft.com/office/drawing/2014/main" id="{2449150E-1B6F-43B3-BB8D-F54C56C5D9F1}"/>
              </a:ext>
            </a:extLst>
          </p:cNvPr>
          <p:cNvSpPr>
            <a:spLocks noGrp="1"/>
          </p:cNvSpPr>
          <p:nvPr>
            <p:ph type="ftr" sz="quarter" idx="11"/>
          </p:nvPr>
        </p:nvSpPr>
        <p:spPr/>
        <p:txBody>
          <a:bodyPr/>
          <a:lstStyle/>
          <a:p>
            <a:r>
              <a:rPr lang="pt-BR"/>
              <a:t>Symposium Ajanta Pharma,  J7 SOCARB , Bobo Dioulasso 2021</a:t>
            </a:r>
            <a:endParaRPr lang="fr-FR"/>
          </a:p>
        </p:txBody>
      </p:sp>
      <p:sp>
        <p:nvSpPr>
          <p:cNvPr id="6" name="Espace réservé du numéro de diapositive 5">
            <a:extLst>
              <a:ext uri="{FF2B5EF4-FFF2-40B4-BE49-F238E27FC236}">
                <a16:creationId xmlns:a16="http://schemas.microsoft.com/office/drawing/2014/main" id="{1F8B2F2A-DA2F-4450-89EE-8D4A341FB643}"/>
              </a:ext>
            </a:extLst>
          </p:cNvPr>
          <p:cNvSpPr>
            <a:spLocks noGrp="1"/>
          </p:cNvSpPr>
          <p:nvPr>
            <p:ph type="sldNum" sz="quarter" idx="12"/>
          </p:nvPr>
        </p:nvSpPr>
        <p:spPr/>
        <p:txBody>
          <a:bodyPr/>
          <a:lstStyle/>
          <a:p>
            <a:fld id="{C8CA422D-9449-4C45-9FC4-97F8AC76A877}" type="slidenum">
              <a:rPr lang="fr-FR" smtClean="0"/>
              <a:t>‹N°›</a:t>
            </a:fld>
            <a:endParaRPr lang="fr-FR"/>
          </a:p>
        </p:txBody>
      </p:sp>
    </p:spTree>
    <p:extLst>
      <p:ext uri="{BB962C8B-B14F-4D97-AF65-F5344CB8AC3E}">
        <p14:creationId xmlns:p14="http://schemas.microsoft.com/office/powerpoint/2010/main" val="2628938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E75B2D-1D14-42D6-B26D-76304E350A56}"/>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AEB3DA0E-2E27-4A10-9C1F-5248D10D68A6}"/>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E22BD78-758F-4570-AD30-4B5D332B7BC1}"/>
              </a:ext>
            </a:extLst>
          </p:cNvPr>
          <p:cNvSpPr>
            <a:spLocks noGrp="1"/>
          </p:cNvSpPr>
          <p:nvPr>
            <p:ph type="dt" sz="half" idx="10"/>
          </p:nvPr>
        </p:nvSpPr>
        <p:spPr/>
        <p:txBody>
          <a:bodyPr/>
          <a:lstStyle/>
          <a:p>
            <a:fld id="{23BE269E-B121-44F8-8916-58F10ACD37F4}" type="datetime1">
              <a:rPr lang="fr-FR" smtClean="0"/>
              <a:t>28/10/2021</a:t>
            </a:fld>
            <a:endParaRPr lang="fr-FR"/>
          </a:p>
        </p:txBody>
      </p:sp>
      <p:sp>
        <p:nvSpPr>
          <p:cNvPr id="5" name="Espace réservé du pied de page 4">
            <a:extLst>
              <a:ext uri="{FF2B5EF4-FFF2-40B4-BE49-F238E27FC236}">
                <a16:creationId xmlns:a16="http://schemas.microsoft.com/office/drawing/2014/main" id="{91113387-E63A-4AE4-A018-390EAFC2791A}"/>
              </a:ext>
            </a:extLst>
          </p:cNvPr>
          <p:cNvSpPr>
            <a:spLocks noGrp="1"/>
          </p:cNvSpPr>
          <p:nvPr>
            <p:ph type="ftr" sz="quarter" idx="11"/>
          </p:nvPr>
        </p:nvSpPr>
        <p:spPr/>
        <p:txBody>
          <a:bodyPr/>
          <a:lstStyle/>
          <a:p>
            <a:r>
              <a:rPr lang="pt-BR"/>
              <a:t>Symposium Ajanta Pharma,  J7 SOCARB , Bobo Dioulasso 2021</a:t>
            </a:r>
            <a:endParaRPr lang="fr-FR"/>
          </a:p>
        </p:txBody>
      </p:sp>
      <p:sp>
        <p:nvSpPr>
          <p:cNvPr id="6" name="Espace réservé du numéro de diapositive 5">
            <a:extLst>
              <a:ext uri="{FF2B5EF4-FFF2-40B4-BE49-F238E27FC236}">
                <a16:creationId xmlns:a16="http://schemas.microsoft.com/office/drawing/2014/main" id="{9C107026-A6D3-4E92-A878-AF4BC65F8885}"/>
              </a:ext>
            </a:extLst>
          </p:cNvPr>
          <p:cNvSpPr>
            <a:spLocks noGrp="1"/>
          </p:cNvSpPr>
          <p:nvPr>
            <p:ph type="sldNum" sz="quarter" idx="12"/>
          </p:nvPr>
        </p:nvSpPr>
        <p:spPr/>
        <p:txBody>
          <a:bodyPr/>
          <a:lstStyle/>
          <a:p>
            <a:fld id="{C8CA422D-9449-4C45-9FC4-97F8AC76A877}" type="slidenum">
              <a:rPr lang="fr-FR" smtClean="0"/>
              <a:t>‹N°›</a:t>
            </a:fld>
            <a:endParaRPr lang="fr-FR"/>
          </a:p>
        </p:txBody>
      </p:sp>
    </p:spTree>
    <p:extLst>
      <p:ext uri="{BB962C8B-B14F-4D97-AF65-F5344CB8AC3E}">
        <p14:creationId xmlns:p14="http://schemas.microsoft.com/office/powerpoint/2010/main" val="1487512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02FF5C6F-3E82-4F26-B927-041E0D4703EE}"/>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DB19D7A4-ED94-4C2D-AC9D-8D28B4777839}"/>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BF49D8D-4CB3-4B8B-BCE4-868B78E9EEBF}"/>
              </a:ext>
            </a:extLst>
          </p:cNvPr>
          <p:cNvSpPr>
            <a:spLocks noGrp="1"/>
          </p:cNvSpPr>
          <p:nvPr>
            <p:ph type="dt" sz="half" idx="10"/>
          </p:nvPr>
        </p:nvSpPr>
        <p:spPr/>
        <p:txBody>
          <a:bodyPr/>
          <a:lstStyle/>
          <a:p>
            <a:fld id="{4E488099-7CC1-476A-A03C-67BC2D8473A9}" type="datetime1">
              <a:rPr lang="fr-FR" smtClean="0"/>
              <a:t>28/10/2021</a:t>
            </a:fld>
            <a:endParaRPr lang="fr-FR"/>
          </a:p>
        </p:txBody>
      </p:sp>
      <p:sp>
        <p:nvSpPr>
          <p:cNvPr id="5" name="Espace réservé du pied de page 4">
            <a:extLst>
              <a:ext uri="{FF2B5EF4-FFF2-40B4-BE49-F238E27FC236}">
                <a16:creationId xmlns:a16="http://schemas.microsoft.com/office/drawing/2014/main" id="{AC671D18-D047-459B-BD67-D2A0E817B986}"/>
              </a:ext>
            </a:extLst>
          </p:cNvPr>
          <p:cNvSpPr>
            <a:spLocks noGrp="1"/>
          </p:cNvSpPr>
          <p:nvPr>
            <p:ph type="ftr" sz="quarter" idx="11"/>
          </p:nvPr>
        </p:nvSpPr>
        <p:spPr/>
        <p:txBody>
          <a:bodyPr/>
          <a:lstStyle/>
          <a:p>
            <a:r>
              <a:rPr lang="pt-BR"/>
              <a:t>Symposium Ajanta Pharma,  J7 SOCARB , Bobo Dioulasso 2021</a:t>
            </a:r>
            <a:endParaRPr lang="fr-FR"/>
          </a:p>
        </p:txBody>
      </p:sp>
      <p:sp>
        <p:nvSpPr>
          <p:cNvPr id="6" name="Espace réservé du numéro de diapositive 5">
            <a:extLst>
              <a:ext uri="{FF2B5EF4-FFF2-40B4-BE49-F238E27FC236}">
                <a16:creationId xmlns:a16="http://schemas.microsoft.com/office/drawing/2014/main" id="{20AA246D-DE65-438F-B0E1-60077FB7B6A6}"/>
              </a:ext>
            </a:extLst>
          </p:cNvPr>
          <p:cNvSpPr>
            <a:spLocks noGrp="1"/>
          </p:cNvSpPr>
          <p:nvPr>
            <p:ph type="sldNum" sz="quarter" idx="12"/>
          </p:nvPr>
        </p:nvSpPr>
        <p:spPr/>
        <p:txBody>
          <a:bodyPr/>
          <a:lstStyle/>
          <a:p>
            <a:fld id="{C8CA422D-9449-4C45-9FC4-97F8AC76A877}" type="slidenum">
              <a:rPr lang="fr-FR" smtClean="0"/>
              <a:t>‹N°›</a:t>
            </a:fld>
            <a:endParaRPr lang="fr-FR"/>
          </a:p>
        </p:txBody>
      </p:sp>
    </p:spTree>
    <p:extLst>
      <p:ext uri="{BB962C8B-B14F-4D97-AF65-F5344CB8AC3E}">
        <p14:creationId xmlns:p14="http://schemas.microsoft.com/office/powerpoint/2010/main" val="3804062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E1D01D-C347-41F0-893D-6AF3904A8FB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8486457-BB31-405A-B4FE-20AACA4B292D}"/>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438CA07-7149-4EEB-986C-CDCDF4F5136E}"/>
              </a:ext>
            </a:extLst>
          </p:cNvPr>
          <p:cNvSpPr>
            <a:spLocks noGrp="1"/>
          </p:cNvSpPr>
          <p:nvPr>
            <p:ph type="dt" sz="half" idx="10"/>
          </p:nvPr>
        </p:nvSpPr>
        <p:spPr/>
        <p:txBody>
          <a:bodyPr/>
          <a:lstStyle/>
          <a:p>
            <a:fld id="{F3935A23-09AD-47BB-8CBF-FC411F1CFF58}" type="datetime1">
              <a:rPr lang="fr-FR" smtClean="0"/>
              <a:t>28/10/2021</a:t>
            </a:fld>
            <a:endParaRPr lang="fr-FR"/>
          </a:p>
        </p:txBody>
      </p:sp>
      <p:sp>
        <p:nvSpPr>
          <p:cNvPr id="5" name="Espace réservé du pied de page 4">
            <a:extLst>
              <a:ext uri="{FF2B5EF4-FFF2-40B4-BE49-F238E27FC236}">
                <a16:creationId xmlns:a16="http://schemas.microsoft.com/office/drawing/2014/main" id="{F6148D50-6007-4CCC-A7CA-1FD34F907E9B}"/>
              </a:ext>
            </a:extLst>
          </p:cNvPr>
          <p:cNvSpPr>
            <a:spLocks noGrp="1"/>
          </p:cNvSpPr>
          <p:nvPr>
            <p:ph type="ftr" sz="quarter" idx="11"/>
          </p:nvPr>
        </p:nvSpPr>
        <p:spPr/>
        <p:txBody>
          <a:bodyPr/>
          <a:lstStyle/>
          <a:p>
            <a:r>
              <a:rPr lang="pt-BR"/>
              <a:t>Symposium Ajanta Pharma,  J7 SOCARB , Bobo Dioulasso 2021</a:t>
            </a:r>
            <a:endParaRPr lang="fr-FR"/>
          </a:p>
        </p:txBody>
      </p:sp>
      <p:sp>
        <p:nvSpPr>
          <p:cNvPr id="6" name="Espace réservé du numéro de diapositive 5">
            <a:extLst>
              <a:ext uri="{FF2B5EF4-FFF2-40B4-BE49-F238E27FC236}">
                <a16:creationId xmlns:a16="http://schemas.microsoft.com/office/drawing/2014/main" id="{0546F296-12F1-411D-8D24-3A7F76A0F132}"/>
              </a:ext>
            </a:extLst>
          </p:cNvPr>
          <p:cNvSpPr>
            <a:spLocks noGrp="1"/>
          </p:cNvSpPr>
          <p:nvPr>
            <p:ph type="sldNum" sz="quarter" idx="12"/>
          </p:nvPr>
        </p:nvSpPr>
        <p:spPr/>
        <p:txBody>
          <a:bodyPr/>
          <a:lstStyle/>
          <a:p>
            <a:fld id="{C8CA422D-9449-4C45-9FC4-97F8AC76A877}" type="slidenum">
              <a:rPr lang="fr-FR" smtClean="0"/>
              <a:t>‹N°›</a:t>
            </a:fld>
            <a:endParaRPr lang="fr-FR"/>
          </a:p>
        </p:txBody>
      </p:sp>
    </p:spTree>
    <p:extLst>
      <p:ext uri="{BB962C8B-B14F-4D97-AF65-F5344CB8AC3E}">
        <p14:creationId xmlns:p14="http://schemas.microsoft.com/office/powerpoint/2010/main" val="3996967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1481EB-662B-401C-8A13-E9F88A71A904}"/>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D3E08B87-FBBF-4E12-8A59-509A876D5E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093F9C4C-640D-491B-ABE9-4CFF51655543}"/>
              </a:ext>
            </a:extLst>
          </p:cNvPr>
          <p:cNvSpPr>
            <a:spLocks noGrp="1"/>
          </p:cNvSpPr>
          <p:nvPr>
            <p:ph type="dt" sz="half" idx="10"/>
          </p:nvPr>
        </p:nvSpPr>
        <p:spPr/>
        <p:txBody>
          <a:bodyPr/>
          <a:lstStyle/>
          <a:p>
            <a:fld id="{F8F2668F-89E4-46D4-8BB2-99920C15EDD6}" type="datetime1">
              <a:rPr lang="fr-FR" smtClean="0"/>
              <a:t>28/10/2021</a:t>
            </a:fld>
            <a:endParaRPr lang="fr-FR"/>
          </a:p>
        </p:txBody>
      </p:sp>
      <p:sp>
        <p:nvSpPr>
          <p:cNvPr id="5" name="Espace réservé du pied de page 4">
            <a:extLst>
              <a:ext uri="{FF2B5EF4-FFF2-40B4-BE49-F238E27FC236}">
                <a16:creationId xmlns:a16="http://schemas.microsoft.com/office/drawing/2014/main" id="{3072BFBB-628E-4D09-9833-144935CBD89B}"/>
              </a:ext>
            </a:extLst>
          </p:cNvPr>
          <p:cNvSpPr>
            <a:spLocks noGrp="1"/>
          </p:cNvSpPr>
          <p:nvPr>
            <p:ph type="ftr" sz="quarter" idx="11"/>
          </p:nvPr>
        </p:nvSpPr>
        <p:spPr/>
        <p:txBody>
          <a:bodyPr/>
          <a:lstStyle/>
          <a:p>
            <a:r>
              <a:rPr lang="pt-BR"/>
              <a:t>Symposium Ajanta Pharma,  J7 SOCARB , Bobo Dioulasso 2021</a:t>
            </a:r>
            <a:endParaRPr lang="fr-FR"/>
          </a:p>
        </p:txBody>
      </p:sp>
      <p:sp>
        <p:nvSpPr>
          <p:cNvPr id="6" name="Espace réservé du numéro de diapositive 5">
            <a:extLst>
              <a:ext uri="{FF2B5EF4-FFF2-40B4-BE49-F238E27FC236}">
                <a16:creationId xmlns:a16="http://schemas.microsoft.com/office/drawing/2014/main" id="{E8B0A71D-F166-43AF-AD54-4D4DE150AD45}"/>
              </a:ext>
            </a:extLst>
          </p:cNvPr>
          <p:cNvSpPr>
            <a:spLocks noGrp="1"/>
          </p:cNvSpPr>
          <p:nvPr>
            <p:ph type="sldNum" sz="quarter" idx="12"/>
          </p:nvPr>
        </p:nvSpPr>
        <p:spPr/>
        <p:txBody>
          <a:bodyPr/>
          <a:lstStyle/>
          <a:p>
            <a:fld id="{C8CA422D-9449-4C45-9FC4-97F8AC76A877}" type="slidenum">
              <a:rPr lang="fr-FR" smtClean="0"/>
              <a:t>‹N°›</a:t>
            </a:fld>
            <a:endParaRPr lang="fr-FR"/>
          </a:p>
        </p:txBody>
      </p:sp>
    </p:spTree>
    <p:extLst>
      <p:ext uri="{BB962C8B-B14F-4D97-AF65-F5344CB8AC3E}">
        <p14:creationId xmlns:p14="http://schemas.microsoft.com/office/powerpoint/2010/main" val="748254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95CE89-3E62-4C46-B320-93E6FDA2C6D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D2C52B9-13A5-420A-9B7D-20EF8A87FE6A}"/>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16FC3B35-306B-4811-B886-942085397A6F}"/>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FDD17BA2-2E30-475C-BE42-244F6B07A6CA}"/>
              </a:ext>
            </a:extLst>
          </p:cNvPr>
          <p:cNvSpPr>
            <a:spLocks noGrp="1"/>
          </p:cNvSpPr>
          <p:nvPr>
            <p:ph type="dt" sz="half" idx="10"/>
          </p:nvPr>
        </p:nvSpPr>
        <p:spPr/>
        <p:txBody>
          <a:bodyPr/>
          <a:lstStyle/>
          <a:p>
            <a:fld id="{F3748343-BA53-469D-8BB8-46028B7602BA}" type="datetime1">
              <a:rPr lang="fr-FR" smtClean="0"/>
              <a:t>28/10/2021</a:t>
            </a:fld>
            <a:endParaRPr lang="fr-FR"/>
          </a:p>
        </p:txBody>
      </p:sp>
      <p:sp>
        <p:nvSpPr>
          <p:cNvPr id="6" name="Espace réservé du pied de page 5">
            <a:extLst>
              <a:ext uri="{FF2B5EF4-FFF2-40B4-BE49-F238E27FC236}">
                <a16:creationId xmlns:a16="http://schemas.microsoft.com/office/drawing/2014/main" id="{6ED1BE50-43FE-484F-BB3C-157E3D7FBE7D}"/>
              </a:ext>
            </a:extLst>
          </p:cNvPr>
          <p:cNvSpPr>
            <a:spLocks noGrp="1"/>
          </p:cNvSpPr>
          <p:nvPr>
            <p:ph type="ftr" sz="quarter" idx="11"/>
          </p:nvPr>
        </p:nvSpPr>
        <p:spPr/>
        <p:txBody>
          <a:bodyPr/>
          <a:lstStyle/>
          <a:p>
            <a:r>
              <a:rPr lang="pt-BR"/>
              <a:t>Symposium Ajanta Pharma,  J7 SOCARB , Bobo Dioulasso 2021</a:t>
            </a:r>
            <a:endParaRPr lang="fr-FR"/>
          </a:p>
        </p:txBody>
      </p:sp>
      <p:sp>
        <p:nvSpPr>
          <p:cNvPr id="7" name="Espace réservé du numéro de diapositive 6">
            <a:extLst>
              <a:ext uri="{FF2B5EF4-FFF2-40B4-BE49-F238E27FC236}">
                <a16:creationId xmlns:a16="http://schemas.microsoft.com/office/drawing/2014/main" id="{941D596C-2E95-48CE-8F9E-1D2495A053DA}"/>
              </a:ext>
            </a:extLst>
          </p:cNvPr>
          <p:cNvSpPr>
            <a:spLocks noGrp="1"/>
          </p:cNvSpPr>
          <p:nvPr>
            <p:ph type="sldNum" sz="quarter" idx="12"/>
          </p:nvPr>
        </p:nvSpPr>
        <p:spPr/>
        <p:txBody>
          <a:bodyPr/>
          <a:lstStyle/>
          <a:p>
            <a:fld id="{C8CA422D-9449-4C45-9FC4-97F8AC76A877}" type="slidenum">
              <a:rPr lang="fr-FR" smtClean="0"/>
              <a:t>‹N°›</a:t>
            </a:fld>
            <a:endParaRPr lang="fr-FR"/>
          </a:p>
        </p:txBody>
      </p:sp>
    </p:spTree>
    <p:extLst>
      <p:ext uri="{BB962C8B-B14F-4D97-AF65-F5344CB8AC3E}">
        <p14:creationId xmlns:p14="http://schemas.microsoft.com/office/powerpoint/2010/main" val="1003408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A5CF1D-700F-4402-92C7-657FCF71FE8F}"/>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DF853648-75F6-4AD9-A1CB-54B431C5C7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F111D4AB-DAEB-4466-A25D-25E9718BCB68}"/>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BC40099A-F889-4CED-AB93-553D8BD181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A1F3B526-8C42-4602-A564-194EF321BE6F}"/>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54FB4CF4-CAB6-4335-9C7A-126AF3C7255C}"/>
              </a:ext>
            </a:extLst>
          </p:cNvPr>
          <p:cNvSpPr>
            <a:spLocks noGrp="1"/>
          </p:cNvSpPr>
          <p:nvPr>
            <p:ph type="dt" sz="half" idx="10"/>
          </p:nvPr>
        </p:nvSpPr>
        <p:spPr/>
        <p:txBody>
          <a:bodyPr/>
          <a:lstStyle/>
          <a:p>
            <a:fld id="{D832A923-AEE2-49A4-B3B0-CE4FF93F1C45}" type="datetime1">
              <a:rPr lang="fr-FR" smtClean="0"/>
              <a:t>28/10/2021</a:t>
            </a:fld>
            <a:endParaRPr lang="fr-FR"/>
          </a:p>
        </p:txBody>
      </p:sp>
      <p:sp>
        <p:nvSpPr>
          <p:cNvPr id="8" name="Espace réservé du pied de page 7">
            <a:extLst>
              <a:ext uri="{FF2B5EF4-FFF2-40B4-BE49-F238E27FC236}">
                <a16:creationId xmlns:a16="http://schemas.microsoft.com/office/drawing/2014/main" id="{A5D6112A-118E-4C36-9609-6F43E5AA27F1}"/>
              </a:ext>
            </a:extLst>
          </p:cNvPr>
          <p:cNvSpPr>
            <a:spLocks noGrp="1"/>
          </p:cNvSpPr>
          <p:nvPr>
            <p:ph type="ftr" sz="quarter" idx="11"/>
          </p:nvPr>
        </p:nvSpPr>
        <p:spPr/>
        <p:txBody>
          <a:bodyPr/>
          <a:lstStyle/>
          <a:p>
            <a:r>
              <a:rPr lang="pt-BR"/>
              <a:t>Symposium Ajanta Pharma,  J7 SOCARB , Bobo Dioulasso 2021</a:t>
            </a:r>
            <a:endParaRPr lang="fr-FR"/>
          </a:p>
        </p:txBody>
      </p:sp>
      <p:sp>
        <p:nvSpPr>
          <p:cNvPr id="9" name="Espace réservé du numéro de diapositive 8">
            <a:extLst>
              <a:ext uri="{FF2B5EF4-FFF2-40B4-BE49-F238E27FC236}">
                <a16:creationId xmlns:a16="http://schemas.microsoft.com/office/drawing/2014/main" id="{C03E73FD-C039-4578-8F25-7ED0EB19B0F7}"/>
              </a:ext>
            </a:extLst>
          </p:cNvPr>
          <p:cNvSpPr>
            <a:spLocks noGrp="1"/>
          </p:cNvSpPr>
          <p:nvPr>
            <p:ph type="sldNum" sz="quarter" idx="12"/>
          </p:nvPr>
        </p:nvSpPr>
        <p:spPr/>
        <p:txBody>
          <a:bodyPr/>
          <a:lstStyle/>
          <a:p>
            <a:fld id="{C8CA422D-9449-4C45-9FC4-97F8AC76A877}" type="slidenum">
              <a:rPr lang="fr-FR" smtClean="0"/>
              <a:t>‹N°›</a:t>
            </a:fld>
            <a:endParaRPr lang="fr-FR"/>
          </a:p>
        </p:txBody>
      </p:sp>
    </p:spTree>
    <p:extLst>
      <p:ext uri="{BB962C8B-B14F-4D97-AF65-F5344CB8AC3E}">
        <p14:creationId xmlns:p14="http://schemas.microsoft.com/office/powerpoint/2010/main" val="585572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019B5E-F6CF-449D-9AC4-442B020866E6}"/>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73709421-7CAA-45C3-9E40-81AD1BE1553A}"/>
              </a:ext>
            </a:extLst>
          </p:cNvPr>
          <p:cNvSpPr>
            <a:spLocks noGrp="1"/>
          </p:cNvSpPr>
          <p:nvPr>
            <p:ph type="dt" sz="half" idx="10"/>
          </p:nvPr>
        </p:nvSpPr>
        <p:spPr/>
        <p:txBody>
          <a:bodyPr/>
          <a:lstStyle/>
          <a:p>
            <a:fld id="{295AF20A-5C28-4B5A-8626-467234BAFD25}" type="datetime1">
              <a:rPr lang="fr-FR" smtClean="0"/>
              <a:t>28/10/2021</a:t>
            </a:fld>
            <a:endParaRPr lang="fr-FR"/>
          </a:p>
        </p:txBody>
      </p:sp>
      <p:sp>
        <p:nvSpPr>
          <p:cNvPr id="4" name="Espace réservé du pied de page 3">
            <a:extLst>
              <a:ext uri="{FF2B5EF4-FFF2-40B4-BE49-F238E27FC236}">
                <a16:creationId xmlns:a16="http://schemas.microsoft.com/office/drawing/2014/main" id="{1DAC4263-8598-4A93-AD50-B24E4031D836}"/>
              </a:ext>
            </a:extLst>
          </p:cNvPr>
          <p:cNvSpPr>
            <a:spLocks noGrp="1"/>
          </p:cNvSpPr>
          <p:nvPr>
            <p:ph type="ftr" sz="quarter" idx="11"/>
          </p:nvPr>
        </p:nvSpPr>
        <p:spPr/>
        <p:txBody>
          <a:bodyPr/>
          <a:lstStyle/>
          <a:p>
            <a:r>
              <a:rPr lang="pt-BR"/>
              <a:t>Symposium Ajanta Pharma,  J7 SOCARB , Bobo Dioulasso 2021</a:t>
            </a:r>
            <a:endParaRPr lang="fr-FR"/>
          </a:p>
        </p:txBody>
      </p:sp>
      <p:sp>
        <p:nvSpPr>
          <p:cNvPr id="5" name="Espace réservé du numéro de diapositive 4">
            <a:extLst>
              <a:ext uri="{FF2B5EF4-FFF2-40B4-BE49-F238E27FC236}">
                <a16:creationId xmlns:a16="http://schemas.microsoft.com/office/drawing/2014/main" id="{57A987C6-20B2-4087-B2E9-86FB060DA49A}"/>
              </a:ext>
            </a:extLst>
          </p:cNvPr>
          <p:cNvSpPr>
            <a:spLocks noGrp="1"/>
          </p:cNvSpPr>
          <p:nvPr>
            <p:ph type="sldNum" sz="quarter" idx="12"/>
          </p:nvPr>
        </p:nvSpPr>
        <p:spPr/>
        <p:txBody>
          <a:bodyPr/>
          <a:lstStyle/>
          <a:p>
            <a:fld id="{C8CA422D-9449-4C45-9FC4-97F8AC76A877}" type="slidenum">
              <a:rPr lang="fr-FR" smtClean="0"/>
              <a:t>‹N°›</a:t>
            </a:fld>
            <a:endParaRPr lang="fr-FR"/>
          </a:p>
        </p:txBody>
      </p:sp>
    </p:spTree>
    <p:extLst>
      <p:ext uri="{BB962C8B-B14F-4D97-AF65-F5344CB8AC3E}">
        <p14:creationId xmlns:p14="http://schemas.microsoft.com/office/powerpoint/2010/main" val="3462922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A1EB20D-CF24-4D4A-A946-D12DACA8DD72}"/>
              </a:ext>
            </a:extLst>
          </p:cNvPr>
          <p:cNvSpPr>
            <a:spLocks noGrp="1"/>
          </p:cNvSpPr>
          <p:nvPr>
            <p:ph type="dt" sz="half" idx="10"/>
          </p:nvPr>
        </p:nvSpPr>
        <p:spPr/>
        <p:txBody>
          <a:bodyPr/>
          <a:lstStyle/>
          <a:p>
            <a:fld id="{2AC0D3A3-8A61-4931-B0F7-445D42DD448E}" type="datetime1">
              <a:rPr lang="fr-FR" smtClean="0"/>
              <a:t>28/10/2021</a:t>
            </a:fld>
            <a:endParaRPr lang="fr-FR"/>
          </a:p>
        </p:txBody>
      </p:sp>
      <p:sp>
        <p:nvSpPr>
          <p:cNvPr id="3" name="Espace réservé du pied de page 2">
            <a:extLst>
              <a:ext uri="{FF2B5EF4-FFF2-40B4-BE49-F238E27FC236}">
                <a16:creationId xmlns:a16="http://schemas.microsoft.com/office/drawing/2014/main" id="{E5CA6B4D-5B60-4A70-B354-DC06DF14470A}"/>
              </a:ext>
            </a:extLst>
          </p:cNvPr>
          <p:cNvSpPr>
            <a:spLocks noGrp="1"/>
          </p:cNvSpPr>
          <p:nvPr>
            <p:ph type="ftr" sz="quarter" idx="11"/>
          </p:nvPr>
        </p:nvSpPr>
        <p:spPr/>
        <p:txBody>
          <a:bodyPr/>
          <a:lstStyle/>
          <a:p>
            <a:r>
              <a:rPr lang="pt-BR"/>
              <a:t>Symposium Ajanta Pharma,  J7 SOCARB , Bobo Dioulasso 2021</a:t>
            </a:r>
            <a:endParaRPr lang="fr-FR"/>
          </a:p>
        </p:txBody>
      </p:sp>
      <p:sp>
        <p:nvSpPr>
          <p:cNvPr id="4" name="Espace réservé du numéro de diapositive 3">
            <a:extLst>
              <a:ext uri="{FF2B5EF4-FFF2-40B4-BE49-F238E27FC236}">
                <a16:creationId xmlns:a16="http://schemas.microsoft.com/office/drawing/2014/main" id="{7B2B631C-F29D-4C79-9D1D-949B61D749F8}"/>
              </a:ext>
            </a:extLst>
          </p:cNvPr>
          <p:cNvSpPr>
            <a:spLocks noGrp="1"/>
          </p:cNvSpPr>
          <p:nvPr>
            <p:ph type="sldNum" sz="quarter" idx="12"/>
          </p:nvPr>
        </p:nvSpPr>
        <p:spPr/>
        <p:txBody>
          <a:bodyPr/>
          <a:lstStyle/>
          <a:p>
            <a:fld id="{C8CA422D-9449-4C45-9FC4-97F8AC76A877}" type="slidenum">
              <a:rPr lang="fr-FR" smtClean="0"/>
              <a:t>‹N°›</a:t>
            </a:fld>
            <a:endParaRPr lang="fr-FR"/>
          </a:p>
        </p:txBody>
      </p:sp>
    </p:spTree>
    <p:extLst>
      <p:ext uri="{BB962C8B-B14F-4D97-AF65-F5344CB8AC3E}">
        <p14:creationId xmlns:p14="http://schemas.microsoft.com/office/powerpoint/2010/main" val="1848782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192819-5399-49E6-BB57-2A67C88C672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767823D1-F10C-4CC3-9883-28EE042E85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D23CFBFD-E5B8-4561-84C7-230A0BD7FD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BD4B2E8-E7D5-46DD-AE8D-AAFDA49230BF}"/>
              </a:ext>
            </a:extLst>
          </p:cNvPr>
          <p:cNvSpPr>
            <a:spLocks noGrp="1"/>
          </p:cNvSpPr>
          <p:nvPr>
            <p:ph type="dt" sz="half" idx="10"/>
          </p:nvPr>
        </p:nvSpPr>
        <p:spPr/>
        <p:txBody>
          <a:bodyPr/>
          <a:lstStyle/>
          <a:p>
            <a:fld id="{6DCEC35C-3B18-4C7E-8A70-FCA7BF35DE23}" type="datetime1">
              <a:rPr lang="fr-FR" smtClean="0"/>
              <a:t>28/10/2021</a:t>
            </a:fld>
            <a:endParaRPr lang="fr-FR"/>
          </a:p>
        </p:txBody>
      </p:sp>
      <p:sp>
        <p:nvSpPr>
          <p:cNvPr id="6" name="Espace réservé du pied de page 5">
            <a:extLst>
              <a:ext uri="{FF2B5EF4-FFF2-40B4-BE49-F238E27FC236}">
                <a16:creationId xmlns:a16="http://schemas.microsoft.com/office/drawing/2014/main" id="{B4E2B51E-84D2-4B4B-BCBB-9B3FA7A09414}"/>
              </a:ext>
            </a:extLst>
          </p:cNvPr>
          <p:cNvSpPr>
            <a:spLocks noGrp="1"/>
          </p:cNvSpPr>
          <p:nvPr>
            <p:ph type="ftr" sz="quarter" idx="11"/>
          </p:nvPr>
        </p:nvSpPr>
        <p:spPr/>
        <p:txBody>
          <a:bodyPr/>
          <a:lstStyle/>
          <a:p>
            <a:r>
              <a:rPr lang="pt-BR"/>
              <a:t>Symposium Ajanta Pharma,  J7 SOCARB , Bobo Dioulasso 2021</a:t>
            </a:r>
            <a:endParaRPr lang="fr-FR"/>
          </a:p>
        </p:txBody>
      </p:sp>
      <p:sp>
        <p:nvSpPr>
          <p:cNvPr id="7" name="Espace réservé du numéro de diapositive 6">
            <a:extLst>
              <a:ext uri="{FF2B5EF4-FFF2-40B4-BE49-F238E27FC236}">
                <a16:creationId xmlns:a16="http://schemas.microsoft.com/office/drawing/2014/main" id="{B080CB0F-5776-4A0D-83A1-E4C832D96C7B}"/>
              </a:ext>
            </a:extLst>
          </p:cNvPr>
          <p:cNvSpPr>
            <a:spLocks noGrp="1"/>
          </p:cNvSpPr>
          <p:nvPr>
            <p:ph type="sldNum" sz="quarter" idx="12"/>
          </p:nvPr>
        </p:nvSpPr>
        <p:spPr/>
        <p:txBody>
          <a:bodyPr/>
          <a:lstStyle/>
          <a:p>
            <a:fld id="{C8CA422D-9449-4C45-9FC4-97F8AC76A877}" type="slidenum">
              <a:rPr lang="fr-FR" smtClean="0"/>
              <a:t>‹N°›</a:t>
            </a:fld>
            <a:endParaRPr lang="fr-FR"/>
          </a:p>
        </p:txBody>
      </p:sp>
    </p:spTree>
    <p:extLst>
      <p:ext uri="{BB962C8B-B14F-4D97-AF65-F5344CB8AC3E}">
        <p14:creationId xmlns:p14="http://schemas.microsoft.com/office/powerpoint/2010/main" val="1146015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3B3F82-47EE-45F9-BD84-0C169EC8A19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A3BFF73D-EC60-4893-B78B-0DCF4BB699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8B0D7CDE-0B7F-43D0-B1BD-1F90AFE0EB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536A99E-0AF1-43AD-9923-7179136AC17B}"/>
              </a:ext>
            </a:extLst>
          </p:cNvPr>
          <p:cNvSpPr>
            <a:spLocks noGrp="1"/>
          </p:cNvSpPr>
          <p:nvPr>
            <p:ph type="dt" sz="half" idx="10"/>
          </p:nvPr>
        </p:nvSpPr>
        <p:spPr/>
        <p:txBody>
          <a:bodyPr/>
          <a:lstStyle/>
          <a:p>
            <a:fld id="{489A7D01-02ED-41ED-91CF-8B82473BBB8D}" type="datetime1">
              <a:rPr lang="fr-FR" smtClean="0"/>
              <a:t>28/10/2021</a:t>
            </a:fld>
            <a:endParaRPr lang="fr-FR"/>
          </a:p>
        </p:txBody>
      </p:sp>
      <p:sp>
        <p:nvSpPr>
          <p:cNvPr id="6" name="Espace réservé du pied de page 5">
            <a:extLst>
              <a:ext uri="{FF2B5EF4-FFF2-40B4-BE49-F238E27FC236}">
                <a16:creationId xmlns:a16="http://schemas.microsoft.com/office/drawing/2014/main" id="{2160686F-6D1D-4BAD-BD29-25AFFD4710D2}"/>
              </a:ext>
            </a:extLst>
          </p:cNvPr>
          <p:cNvSpPr>
            <a:spLocks noGrp="1"/>
          </p:cNvSpPr>
          <p:nvPr>
            <p:ph type="ftr" sz="quarter" idx="11"/>
          </p:nvPr>
        </p:nvSpPr>
        <p:spPr/>
        <p:txBody>
          <a:bodyPr/>
          <a:lstStyle/>
          <a:p>
            <a:r>
              <a:rPr lang="pt-BR"/>
              <a:t>Symposium Ajanta Pharma,  J7 SOCARB , Bobo Dioulasso 2021</a:t>
            </a:r>
            <a:endParaRPr lang="fr-FR"/>
          </a:p>
        </p:txBody>
      </p:sp>
      <p:sp>
        <p:nvSpPr>
          <p:cNvPr id="7" name="Espace réservé du numéro de diapositive 6">
            <a:extLst>
              <a:ext uri="{FF2B5EF4-FFF2-40B4-BE49-F238E27FC236}">
                <a16:creationId xmlns:a16="http://schemas.microsoft.com/office/drawing/2014/main" id="{0A5337DE-E4BD-4C85-A461-B750C494EBD3}"/>
              </a:ext>
            </a:extLst>
          </p:cNvPr>
          <p:cNvSpPr>
            <a:spLocks noGrp="1"/>
          </p:cNvSpPr>
          <p:nvPr>
            <p:ph type="sldNum" sz="quarter" idx="12"/>
          </p:nvPr>
        </p:nvSpPr>
        <p:spPr/>
        <p:txBody>
          <a:bodyPr/>
          <a:lstStyle/>
          <a:p>
            <a:fld id="{C8CA422D-9449-4C45-9FC4-97F8AC76A877}" type="slidenum">
              <a:rPr lang="fr-FR" smtClean="0"/>
              <a:t>‹N°›</a:t>
            </a:fld>
            <a:endParaRPr lang="fr-FR"/>
          </a:p>
        </p:txBody>
      </p:sp>
    </p:spTree>
    <p:extLst>
      <p:ext uri="{BB962C8B-B14F-4D97-AF65-F5344CB8AC3E}">
        <p14:creationId xmlns:p14="http://schemas.microsoft.com/office/powerpoint/2010/main" val="940175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CA62412-0DAD-4E96-9343-63005D560F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03697575-95C2-4ABC-BF68-A3ADA3C828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BE72A18-6D20-4B44-835B-B3E4705EA2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DEA08-31CE-4549-B789-A5D6A4C83811}" type="datetime1">
              <a:rPr lang="fr-FR" smtClean="0"/>
              <a:t>28/10/2021</a:t>
            </a:fld>
            <a:endParaRPr lang="fr-FR"/>
          </a:p>
        </p:txBody>
      </p:sp>
      <p:sp>
        <p:nvSpPr>
          <p:cNvPr id="5" name="Espace réservé du pied de page 4">
            <a:extLst>
              <a:ext uri="{FF2B5EF4-FFF2-40B4-BE49-F238E27FC236}">
                <a16:creationId xmlns:a16="http://schemas.microsoft.com/office/drawing/2014/main" id="{E4992A1E-9433-426E-AFD3-A0EE270CDE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pt-BR"/>
              <a:t>Symposium Ajanta Pharma,  J7 SOCARB , Bobo Dioulasso 2021</a:t>
            </a:r>
            <a:endParaRPr lang="fr-FR"/>
          </a:p>
        </p:txBody>
      </p:sp>
      <p:sp>
        <p:nvSpPr>
          <p:cNvPr id="6" name="Espace réservé du numéro de diapositive 5">
            <a:extLst>
              <a:ext uri="{FF2B5EF4-FFF2-40B4-BE49-F238E27FC236}">
                <a16:creationId xmlns:a16="http://schemas.microsoft.com/office/drawing/2014/main" id="{A7B6215E-00B5-49C4-90FA-A4328CC889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CA422D-9449-4C45-9FC4-97F8AC76A877}" type="slidenum">
              <a:rPr lang="fr-FR" smtClean="0"/>
              <a:t>‹N°›</a:t>
            </a:fld>
            <a:endParaRPr lang="fr-FR"/>
          </a:p>
        </p:txBody>
      </p:sp>
    </p:spTree>
    <p:extLst>
      <p:ext uri="{BB962C8B-B14F-4D97-AF65-F5344CB8AC3E}">
        <p14:creationId xmlns:p14="http://schemas.microsoft.com/office/powerpoint/2010/main" val="6678800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4.emf"/></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EB3CED83-1647-49CE-9D5F-A0E1537721E2}"/>
              </a:ext>
            </a:extLst>
          </p:cNvPr>
          <p:cNvSpPr>
            <a:spLocks noGrp="1"/>
          </p:cNvSpPr>
          <p:nvPr>
            <p:ph type="ftr" sz="quarter" idx="11"/>
          </p:nvPr>
        </p:nvSpPr>
        <p:spPr/>
        <p:txBody>
          <a:bodyPr/>
          <a:lstStyle/>
          <a:p>
            <a:r>
              <a:rPr lang="pt-BR"/>
              <a:t>Symposium Ajanta Pharma,  J7 SOCARB , Bobo Dioulasso 2021</a:t>
            </a:r>
            <a:endParaRPr lang="fr-FR"/>
          </a:p>
        </p:txBody>
      </p:sp>
      <p:sp>
        <p:nvSpPr>
          <p:cNvPr id="5" name="Espace réservé du numéro de diapositive 4">
            <a:extLst>
              <a:ext uri="{FF2B5EF4-FFF2-40B4-BE49-F238E27FC236}">
                <a16:creationId xmlns:a16="http://schemas.microsoft.com/office/drawing/2014/main" id="{BF2AEE66-CDE2-4324-A89B-3D50FCCF67D7}"/>
              </a:ext>
            </a:extLst>
          </p:cNvPr>
          <p:cNvSpPr>
            <a:spLocks noGrp="1"/>
          </p:cNvSpPr>
          <p:nvPr>
            <p:ph type="sldNum" sz="quarter" idx="12"/>
          </p:nvPr>
        </p:nvSpPr>
        <p:spPr/>
        <p:txBody>
          <a:bodyPr/>
          <a:lstStyle/>
          <a:p>
            <a:fld id="{C8CA422D-9449-4C45-9FC4-97F8AC76A877}" type="slidenum">
              <a:rPr lang="fr-FR" smtClean="0"/>
              <a:t>1</a:t>
            </a:fld>
            <a:endParaRPr lang="fr-FR"/>
          </a:p>
        </p:txBody>
      </p:sp>
      <p:sp>
        <p:nvSpPr>
          <p:cNvPr id="6" name="AutoShape 2">
            <a:extLst>
              <a:ext uri="{FF2B5EF4-FFF2-40B4-BE49-F238E27FC236}">
                <a16:creationId xmlns:a16="http://schemas.microsoft.com/office/drawing/2014/main" id="{6A253689-515A-43BE-BCC6-E37BBC46BC6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4">
            <a:extLst>
              <a:ext uri="{FF2B5EF4-FFF2-40B4-BE49-F238E27FC236}">
                <a16:creationId xmlns:a16="http://schemas.microsoft.com/office/drawing/2014/main" id="{027EC8D1-0887-4DC3-B57D-EE1EDF75D459}"/>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8">
            <a:extLst>
              <a:ext uri="{FF2B5EF4-FFF2-40B4-BE49-F238E27FC236}">
                <a16:creationId xmlns:a16="http://schemas.microsoft.com/office/drawing/2014/main" id="{BE236645-C357-41BC-87C0-8C9F212F3F5B}"/>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 name="Image 9">
            <a:extLst>
              <a:ext uri="{FF2B5EF4-FFF2-40B4-BE49-F238E27FC236}">
                <a16:creationId xmlns:a16="http://schemas.microsoft.com/office/drawing/2014/main" id="{CBB75A10-F2E3-4FA2-A0A3-441388602DBC}"/>
              </a:ext>
            </a:extLst>
          </p:cNvPr>
          <p:cNvPicPr>
            <a:picLocks noChangeAspect="1"/>
          </p:cNvPicPr>
          <p:nvPr/>
        </p:nvPicPr>
        <p:blipFill>
          <a:blip r:embed="rId3"/>
          <a:stretch>
            <a:fillRect/>
          </a:stretch>
        </p:blipFill>
        <p:spPr>
          <a:xfrm>
            <a:off x="0" y="-36180"/>
            <a:ext cx="6264612" cy="6894180"/>
          </a:xfrm>
          <a:prstGeom prst="rect">
            <a:avLst/>
          </a:prstGeom>
        </p:spPr>
      </p:pic>
      <p:pic>
        <p:nvPicPr>
          <p:cNvPr id="1036" name="Picture 12" descr="Le Fespaco Au Burkina Faso | Discover Burkina-Faso">
            <a:extLst>
              <a:ext uri="{FF2B5EF4-FFF2-40B4-BE49-F238E27FC236}">
                <a16:creationId xmlns:a16="http://schemas.microsoft.com/office/drawing/2014/main" id="{93C97EF2-06BD-483F-AFAF-CC74159FEE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4612" y="-36180"/>
            <a:ext cx="5943600" cy="388908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Mosquee bobo dioulasso | Mapio.net">
            <a:extLst>
              <a:ext uri="{FF2B5EF4-FFF2-40B4-BE49-F238E27FC236}">
                <a16:creationId xmlns:a16="http://schemas.microsoft.com/office/drawing/2014/main" id="{BA12FAB1-47F4-46A1-BC66-B4AF734A0C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5708" y="3863866"/>
            <a:ext cx="5906292" cy="2994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367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0E892DA-1039-4023-849C-B5B4DBABC1A4}"/>
              </a:ext>
            </a:extLst>
          </p:cNvPr>
          <p:cNvSpPr>
            <a:spLocks noGrp="1"/>
          </p:cNvSpPr>
          <p:nvPr>
            <p:ph idx="1"/>
          </p:nvPr>
        </p:nvSpPr>
        <p:spPr>
          <a:xfrm>
            <a:off x="838199" y="1325563"/>
            <a:ext cx="5642812" cy="4851400"/>
          </a:xfrm>
          <a:ln>
            <a:solidFill>
              <a:srgbClr val="C00000"/>
            </a:solidFill>
          </a:ln>
        </p:spPr>
        <p:txBody>
          <a:bodyPr>
            <a:normAutofit/>
          </a:bodyPr>
          <a:lstStyle/>
          <a:p>
            <a:pPr marL="0" indent="0">
              <a:lnSpc>
                <a:spcPct val="150000"/>
              </a:lnSpc>
              <a:buNone/>
            </a:pPr>
            <a:r>
              <a:rPr lang="fr-FR" sz="3200" b="1" dirty="0">
                <a:solidFill>
                  <a:srgbClr val="FF0000"/>
                </a:solidFill>
              </a:rPr>
              <a:t>Prise en charge des cas graves</a:t>
            </a:r>
            <a:endParaRPr lang="fr-FR" sz="3200" dirty="0">
              <a:solidFill>
                <a:srgbClr val="FF0000"/>
              </a:solidFill>
            </a:endParaRPr>
          </a:p>
          <a:p>
            <a:pPr marL="0" indent="0">
              <a:lnSpc>
                <a:spcPct val="150000"/>
              </a:lnSpc>
              <a:buNone/>
            </a:pPr>
            <a:r>
              <a:rPr lang="fr-FR" sz="3200" b="1" dirty="0">
                <a:solidFill>
                  <a:srgbClr val="FF0000"/>
                </a:solidFill>
              </a:rPr>
              <a:t>46</a:t>
            </a:r>
            <a:r>
              <a:rPr lang="fr-FR" sz="3200" dirty="0"/>
              <a:t> médecins anesthésistes-  réanimateurs ( SARMUR)</a:t>
            </a:r>
          </a:p>
          <a:p>
            <a:pPr marL="0" indent="0">
              <a:lnSpc>
                <a:spcPct val="150000"/>
              </a:lnSpc>
              <a:buNone/>
            </a:pPr>
            <a:r>
              <a:rPr lang="fr-FR" sz="3200" b="1" dirty="0">
                <a:solidFill>
                  <a:srgbClr val="FF0000"/>
                </a:solidFill>
              </a:rPr>
              <a:t>62</a:t>
            </a:r>
            <a:r>
              <a:rPr lang="fr-FR" sz="3200" dirty="0"/>
              <a:t> lits de réanimation fonctionnels</a:t>
            </a:r>
          </a:p>
          <a:p>
            <a:pPr marL="0" indent="0">
              <a:buNone/>
            </a:pPr>
            <a:r>
              <a:rPr lang="fr-FR" dirty="0"/>
              <a:t> </a:t>
            </a:r>
          </a:p>
        </p:txBody>
      </p:sp>
      <p:sp>
        <p:nvSpPr>
          <p:cNvPr id="5" name="Espace réservé du numéro de diapositive 4">
            <a:extLst>
              <a:ext uri="{FF2B5EF4-FFF2-40B4-BE49-F238E27FC236}">
                <a16:creationId xmlns:a16="http://schemas.microsoft.com/office/drawing/2014/main" id="{ADD70C59-28C5-427D-8866-5833DE16AB7C}"/>
              </a:ext>
            </a:extLst>
          </p:cNvPr>
          <p:cNvSpPr>
            <a:spLocks noGrp="1"/>
          </p:cNvSpPr>
          <p:nvPr>
            <p:ph type="sldNum" sz="quarter" idx="12"/>
          </p:nvPr>
        </p:nvSpPr>
        <p:spPr/>
        <p:txBody>
          <a:bodyPr/>
          <a:lstStyle/>
          <a:p>
            <a:fld id="{C8CA422D-9449-4C45-9FC4-97F8AC76A877}" type="slidenum">
              <a:rPr lang="fr-FR" smtClean="0"/>
              <a:t>10</a:t>
            </a:fld>
            <a:endParaRPr lang="fr-FR"/>
          </a:p>
        </p:txBody>
      </p:sp>
      <p:sp>
        <p:nvSpPr>
          <p:cNvPr id="6" name="Espace réservé du pied de page 4">
            <a:extLst>
              <a:ext uri="{FF2B5EF4-FFF2-40B4-BE49-F238E27FC236}">
                <a16:creationId xmlns:a16="http://schemas.microsoft.com/office/drawing/2014/main" id="{5AB18AED-522A-4482-80CE-356E92D08125}"/>
              </a:ext>
            </a:extLst>
          </p:cNvPr>
          <p:cNvSpPr>
            <a:spLocks noGrp="1"/>
          </p:cNvSpPr>
          <p:nvPr>
            <p:ph type="ftr" sz="quarter" idx="11"/>
          </p:nvPr>
        </p:nvSpPr>
        <p:spPr>
          <a:xfrm>
            <a:off x="4038600" y="6356350"/>
            <a:ext cx="4572000" cy="365125"/>
          </a:xfrm>
        </p:spPr>
        <p:txBody>
          <a:bodyPr/>
          <a:lstStyle/>
          <a:p>
            <a:r>
              <a:rPr lang="pt-BR" b="1" dirty="0">
                <a:solidFill>
                  <a:schemeClr val="tx1"/>
                </a:solidFill>
              </a:rPr>
              <a:t>Symposium Ajanta Pharma,  J7 SOCARB , Bobo Dioulasso 2021</a:t>
            </a:r>
            <a:endParaRPr lang="fr-FR" b="1" dirty="0">
              <a:solidFill>
                <a:schemeClr val="tx1"/>
              </a:solidFill>
            </a:endParaRPr>
          </a:p>
        </p:txBody>
      </p:sp>
      <p:pic>
        <p:nvPicPr>
          <p:cNvPr id="7" name="Picture 4" descr="Burkina Faso Drapeau Carte La - Images vectorielles gratuites sur Pixabay">
            <a:extLst>
              <a:ext uri="{FF2B5EF4-FFF2-40B4-BE49-F238E27FC236}">
                <a16:creationId xmlns:a16="http://schemas.microsoft.com/office/drawing/2014/main" id="{173B3F8E-97BE-4EBC-9987-AC0CD14E0B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6800" y="136525"/>
            <a:ext cx="4572000" cy="3357563"/>
          </a:xfrm>
          <a:prstGeom prst="rect">
            <a:avLst/>
          </a:prstGeom>
          <a:noFill/>
          <a:extLst>
            <a:ext uri="{909E8E84-426E-40DD-AFC4-6F175D3DCCD1}">
              <a14:hiddenFill xmlns:a14="http://schemas.microsoft.com/office/drawing/2010/main">
                <a:solidFill>
                  <a:srgbClr val="FFFFFF"/>
                </a:solidFill>
              </a14:hiddenFill>
            </a:ext>
          </a:extLst>
        </p:spPr>
      </p:pic>
      <p:sp>
        <p:nvSpPr>
          <p:cNvPr id="9" name="Titre 1">
            <a:extLst>
              <a:ext uri="{FF2B5EF4-FFF2-40B4-BE49-F238E27FC236}">
                <a16:creationId xmlns:a16="http://schemas.microsoft.com/office/drawing/2014/main" id="{58566672-9785-4116-A225-19690647781C}"/>
              </a:ext>
            </a:extLst>
          </p:cNvPr>
          <p:cNvSpPr txBox="1">
            <a:spLocks/>
          </p:cNvSpPr>
          <p:nvPr/>
        </p:nvSpPr>
        <p:spPr>
          <a:xfrm>
            <a:off x="20320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i="1" dirty="0">
                <a:solidFill>
                  <a:srgbClr val="C00000"/>
                </a:solidFill>
              </a:rPr>
              <a:t>Particularités COVID-19 au BF </a:t>
            </a:r>
          </a:p>
        </p:txBody>
      </p:sp>
    </p:spTree>
    <p:extLst>
      <p:ext uri="{BB962C8B-B14F-4D97-AF65-F5344CB8AC3E}">
        <p14:creationId xmlns:p14="http://schemas.microsoft.com/office/powerpoint/2010/main" val="1839839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29B0DD-776D-4F97-A39F-0F7A91F410DC}"/>
              </a:ext>
            </a:extLst>
          </p:cNvPr>
          <p:cNvSpPr>
            <a:spLocks noGrp="1"/>
          </p:cNvSpPr>
          <p:nvPr>
            <p:ph type="title"/>
          </p:nvPr>
        </p:nvSpPr>
        <p:spPr/>
        <p:txBody>
          <a:bodyPr/>
          <a:lstStyle/>
          <a:p>
            <a:r>
              <a:rPr lang="fr-FR" b="1" i="1" dirty="0">
                <a:solidFill>
                  <a:srgbClr val="C00000"/>
                </a:solidFill>
              </a:rPr>
              <a:t>Comprendre les influences réciproques  </a:t>
            </a:r>
          </a:p>
        </p:txBody>
      </p:sp>
      <p:sp>
        <p:nvSpPr>
          <p:cNvPr id="3" name="Espace réservé du contenu 2">
            <a:extLst>
              <a:ext uri="{FF2B5EF4-FFF2-40B4-BE49-F238E27FC236}">
                <a16:creationId xmlns:a16="http://schemas.microsoft.com/office/drawing/2014/main" id="{E21D0B98-265E-4D7C-9BF4-1F9288BE8CC0}"/>
              </a:ext>
            </a:extLst>
          </p:cNvPr>
          <p:cNvSpPr>
            <a:spLocks noGrp="1"/>
          </p:cNvSpPr>
          <p:nvPr>
            <p:ph idx="1"/>
          </p:nvPr>
        </p:nvSpPr>
        <p:spPr/>
        <p:txBody>
          <a:bodyPr/>
          <a:lstStyle/>
          <a:p>
            <a:pPr marL="0" indent="0">
              <a:buNone/>
            </a:pPr>
            <a:r>
              <a:rPr lang="fr-FR" b="1" dirty="0"/>
              <a:t>1- Influences réciproques cardiopathies –COVID</a:t>
            </a:r>
          </a:p>
          <a:p>
            <a:pPr marL="0" indent="0">
              <a:buNone/>
            </a:pPr>
            <a:r>
              <a:rPr lang="fr-FR" b="1" dirty="0"/>
              <a:t>2- Atteintes cardio-vasculaire directes</a:t>
            </a:r>
          </a:p>
          <a:p>
            <a:pPr marL="0" indent="0">
              <a:buNone/>
            </a:pPr>
            <a:r>
              <a:rPr lang="fr-FR" b="1" dirty="0"/>
              <a:t>3- Interactions COVID-traitement cardio-vasculaire en cours </a:t>
            </a:r>
          </a:p>
          <a:p>
            <a:pPr marL="0" indent="0">
              <a:buNone/>
            </a:pPr>
            <a:r>
              <a:rPr lang="fr-FR" b="1" dirty="0"/>
              <a:t>4- Effets secondaires des traitements COVID</a:t>
            </a:r>
          </a:p>
          <a:p>
            <a:pPr marL="0" indent="0">
              <a:buNone/>
            </a:pPr>
            <a:r>
              <a:rPr lang="fr-FR" b="1" dirty="0"/>
              <a:t>6- Vaccination chez les patients avec pathologies cardio-vasculaires </a:t>
            </a:r>
          </a:p>
        </p:txBody>
      </p:sp>
      <p:sp>
        <p:nvSpPr>
          <p:cNvPr id="5" name="Espace réservé du numéro de diapositive 4">
            <a:extLst>
              <a:ext uri="{FF2B5EF4-FFF2-40B4-BE49-F238E27FC236}">
                <a16:creationId xmlns:a16="http://schemas.microsoft.com/office/drawing/2014/main" id="{834A0558-C891-41BD-8204-B9ED4E153893}"/>
              </a:ext>
            </a:extLst>
          </p:cNvPr>
          <p:cNvSpPr>
            <a:spLocks noGrp="1"/>
          </p:cNvSpPr>
          <p:nvPr>
            <p:ph type="sldNum" sz="quarter" idx="12"/>
          </p:nvPr>
        </p:nvSpPr>
        <p:spPr/>
        <p:txBody>
          <a:bodyPr/>
          <a:lstStyle/>
          <a:p>
            <a:fld id="{C8CA422D-9449-4C45-9FC4-97F8AC76A877}" type="slidenum">
              <a:rPr lang="fr-FR" smtClean="0"/>
              <a:t>11</a:t>
            </a:fld>
            <a:endParaRPr lang="fr-FR"/>
          </a:p>
        </p:txBody>
      </p:sp>
      <p:sp>
        <p:nvSpPr>
          <p:cNvPr id="6" name="Espace réservé du pied de page 4">
            <a:extLst>
              <a:ext uri="{FF2B5EF4-FFF2-40B4-BE49-F238E27FC236}">
                <a16:creationId xmlns:a16="http://schemas.microsoft.com/office/drawing/2014/main" id="{E595E8E9-6A86-4ED8-93FD-CED4D117EDAA}"/>
              </a:ext>
            </a:extLst>
          </p:cNvPr>
          <p:cNvSpPr>
            <a:spLocks noGrp="1"/>
          </p:cNvSpPr>
          <p:nvPr>
            <p:ph type="ftr" sz="quarter" idx="11"/>
          </p:nvPr>
        </p:nvSpPr>
        <p:spPr>
          <a:xfrm>
            <a:off x="4038600" y="6356350"/>
            <a:ext cx="4572000" cy="365125"/>
          </a:xfrm>
        </p:spPr>
        <p:txBody>
          <a:bodyPr/>
          <a:lstStyle/>
          <a:p>
            <a:r>
              <a:rPr lang="pt-BR" b="1" dirty="0">
                <a:solidFill>
                  <a:schemeClr val="tx1"/>
                </a:solidFill>
              </a:rPr>
              <a:t>Symposium Ajanta Pharma,  J7 SOCARB , Bobo Dioulasso 2021</a:t>
            </a:r>
            <a:endParaRPr lang="fr-FR" b="1" dirty="0">
              <a:solidFill>
                <a:schemeClr val="tx1"/>
              </a:solidFill>
            </a:endParaRPr>
          </a:p>
        </p:txBody>
      </p:sp>
    </p:spTree>
    <p:extLst>
      <p:ext uri="{BB962C8B-B14F-4D97-AF65-F5344CB8AC3E}">
        <p14:creationId xmlns:p14="http://schemas.microsoft.com/office/powerpoint/2010/main" val="3259004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29B0DD-776D-4F97-A39F-0F7A91F410DC}"/>
              </a:ext>
            </a:extLst>
          </p:cNvPr>
          <p:cNvSpPr>
            <a:spLocks noGrp="1"/>
          </p:cNvSpPr>
          <p:nvPr>
            <p:ph type="title"/>
          </p:nvPr>
        </p:nvSpPr>
        <p:spPr/>
        <p:txBody>
          <a:bodyPr/>
          <a:lstStyle/>
          <a:p>
            <a:r>
              <a:rPr lang="fr-FR" b="1" i="1" dirty="0">
                <a:solidFill>
                  <a:srgbClr val="C00000"/>
                </a:solidFill>
              </a:rPr>
              <a:t>Comprendre les influences réciproques</a:t>
            </a:r>
          </a:p>
        </p:txBody>
      </p:sp>
      <p:sp>
        <p:nvSpPr>
          <p:cNvPr id="3" name="Espace réservé du contenu 2">
            <a:extLst>
              <a:ext uri="{FF2B5EF4-FFF2-40B4-BE49-F238E27FC236}">
                <a16:creationId xmlns:a16="http://schemas.microsoft.com/office/drawing/2014/main" id="{E21D0B98-265E-4D7C-9BF4-1F9288BE8CC0}"/>
              </a:ext>
            </a:extLst>
          </p:cNvPr>
          <p:cNvSpPr>
            <a:spLocks noGrp="1"/>
          </p:cNvSpPr>
          <p:nvPr>
            <p:ph idx="1"/>
          </p:nvPr>
        </p:nvSpPr>
        <p:spPr/>
        <p:txBody>
          <a:bodyPr/>
          <a:lstStyle/>
          <a:p>
            <a:pPr marL="0" indent="0">
              <a:buNone/>
            </a:pPr>
            <a:r>
              <a:rPr lang="fr-FR" b="1" dirty="0"/>
              <a:t>1- Influences réciproques COVID-19 - cardiopathies </a:t>
            </a:r>
          </a:p>
          <a:p>
            <a:pPr marL="0" indent="0">
              <a:buNone/>
            </a:pPr>
            <a:r>
              <a:rPr lang="fr-FR" dirty="0">
                <a:solidFill>
                  <a:schemeClr val="bg2"/>
                </a:solidFill>
              </a:rPr>
              <a:t>2-</a:t>
            </a:r>
            <a:r>
              <a:rPr lang="fr-FR" dirty="0"/>
              <a:t> </a:t>
            </a:r>
            <a:r>
              <a:rPr lang="fr-FR" dirty="0">
                <a:solidFill>
                  <a:schemeClr val="bg2"/>
                </a:solidFill>
              </a:rPr>
              <a:t>Atteintes cardio-vasculaires directes</a:t>
            </a:r>
          </a:p>
          <a:p>
            <a:pPr marL="0" indent="0">
              <a:buNone/>
            </a:pPr>
            <a:r>
              <a:rPr lang="fr-FR" dirty="0">
                <a:solidFill>
                  <a:schemeClr val="bg2"/>
                </a:solidFill>
              </a:rPr>
              <a:t>3- Interactions COVID-traitement cardio-vasculaire en cours </a:t>
            </a:r>
          </a:p>
          <a:p>
            <a:pPr marL="0" indent="0">
              <a:buNone/>
            </a:pPr>
            <a:r>
              <a:rPr lang="fr-FR" dirty="0">
                <a:solidFill>
                  <a:schemeClr val="bg2"/>
                </a:solidFill>
              </a:rPr>
              <a:t>4- Effets secondaires des traitements COVID</a:t>
            </a:r>
          </a:p>
          <a:p>
            <a:pPr marL="0" indent="0">
              <a:buNone/>
            </a:pPr>
            <a:r>
              <a:rPr lang="fr-FR" dirty="0">
                <a:solidFill>
                  <a:schemeClr val="bg2"/>
                </a:solidFill>
              </a:rPr>
              <a:t>6- Vaccination chez les patients avec pathologies cardio-vasculaires </a:t>
            </a:r>
          </a:p>
        </p:txBody>
      </p:sp>
      <p:sp>
        <p:nvSpPr>
          <p:cNvPr id="5" name="Espace réservé du numéro de diapositive 4">
            <a:extLst>
              <a:ext uri="{FF2B5EF4-FFF2-40B4-BE49-F238E27FC236}">
                <a16:creationId xmlns:a16="http://schemas.microsoft.com/office/drawing/2014/main" id="{CBC041BD-A896-4848-B094-3327C254942B}"/>
              </a:ext>
            </a:extLst>
          </p:cNvPr>
          <p:cNvSpPr>
            <a:spLocks noGrp="1"/>
          </p:cNvSpPr>
          <p:nvPr>
            <p:ph type="sldNum" sz="quarter" idx="12"/>
          </p:nvPr>
        </p:nvSpPr>
        <p:spPr/>
        <p:txBody>
          <a:bodyPr/>
          <a:lstStyle/>
          <a:p>
            <a:fld id="{C8CA422D-9449-4C45-9FC4-97F8AC76A877}" type="slidenum">
              <a:rPr lang="fr-FR" smtClean="0"/>
              <a:t>12</a:t>
            </a:fld>
            <a:endParaRPr lang="fr-FR"/>
          </a:p>
        </p:txBody>
      </p:sp>
      <p:sp>
        <p:nvSpPr>
          <p:cNvPr id="6" name="Espace réservé du pied de page 4">
            <a:extLst>
              <a:ext uri="{FF2B5EF4-FFF2-40B4-BE49-F238E27FC236}">
                <a16:creationId xmlns:a16="http://schemas.microsoft.com/office/drawing/2014/main" id="{72585001-D93A-457F-959C-576B0E3CEF80}"/>
              </a:ext>
            </a:extLst>
          </p:cNvPr>
          <p:cNvSpPr>
            <a:spLocks noGrp="1"/>
          </p:cNvSpPr>
          <p:nvPr>
            <p:ph type="ftr" sz="quarter" idx="11"/>
          </p:nvPr>
        </p:nvSpPr>
        <p:spPr>
          <a:xfrm>
            <a:off x="4038600" y="6356350"/>
            <a:ext cx="4572000" cy="365125"/>
          </a:xfrm>
        </p:spPr>
        <p:txBody>
          <a:bodyPr/>
          <a:lstStyle/>
          <a:p>
            <a:r>
              <a:rPr lang="pt-BR" b="1" dirty="0">
                <a:solidFill>
                  <a:schemeClr val="tx1"/>
                </a:solidFill>
              </a:rPr>
              <a:t>Symposium Ajanta Pharma,  J7 SOCARB , Bobo Dioulasso 2021</a:t>
            </a:r>
            <a:endParaRPr lang="fr-FR" b="1" dirty="0">
              <a:solidFill>
                <a:schemeClr val="tx1"/>
              </a:solidFill>
            </a:endParaRPr>
          </a:p>
        </p:txBody>
      </p:sp>
    </p:spTree>
    <p:extLst>
      <p:ext uri="{BB962C8B-B14F-4D97-AF65-F5344CB8AC3E}">
        <p14:creationId xmlns:p14="http://schemas.microsoft.com/office/powerpoint/2010/main" val="3984449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29B0DD-776D-4F97-A39F-0F7A91F410DC}"/>
              </a:ext>
            </a:extLst>
          </p:cNvPr>
          <p:cNvSpPr>
            <a:spLocks noGrp="1"/>
          </p:cNvSpPr>
          <p:nvPr>
            <p:ph type="title"/>
          </p:nvPr>
        </p:nvSpPr>
        <p:spPr>
          <a:xfrm>
            <a:off x="548640" y="365125"/>
            <a:ext cx="11064240" cy="1325563"/>
          </a:xfrm>
        </p:spPr>
        <p:txBody>
          <a:bodyPr/>
          <a:lstStyle/>
          <a:p>
            <a:r>
              <a:rPr lang="fr-FR" b="1" i="1" dirty="0">
                <a:solidFill>
                  <a:srgbClr val="C00000"/>
                </a:solidFill>
              </a:rPr>
              <a:t>Influences réciproques COVID-19 et cardiopathies </a:t>
            </a:r>
          </a:p>
        </p:txBody>
      </p:sp>
      <p:sp>
        <p:nvSpPr>
          <p:cNvPr id="5" name="Espace réservé du numéro de diapositive 4">
            <a:extLst>
              <a:ext uri="{FF2B5EF4-FFF2-40B4-BE49-F238E27FC236}">
                <a16:creationId xmlns:a16="http://schemas.microsoft.com/office/drawing/2014/main" id="{DD7467D5-9A99-4BC2-9589-D7D4C46C669D}"/>
              </a:ext>
            </a:extLst>
          </p:cNvPr>
          <p:cNvSpPr>
            <a:spLocks noGrp="1"/>
          </p:cNvSpPr>
          <p:nvPr>
            <p:ph type="sldNum" sz="quarter" idx="12"/>
          </p:nvPr>
        </p:nvSpPr>
        <p:spPr/>
        <p:txBody>
          <a:bodyPr/>
          <a:lstStyle/>
          <a:p>
            <a:fld id="{C8CA422D-9449-4C45-9FC4-97F8AC76A877}" type="slidenum">
              <a:rPr lang="fr-FR" smtClean="0"/>
              <a:t>13</a:t>
            </a:fld>
            <a:endParaRPr lang="fr-FR"/>
          </a:p>
        </p:txBody>
      </p:sp>
      <p:sp>
        <p:nvSpPr>
          <p:cNvPr id="6" name="Espace réservé du pied de page 4">
            <a:extLst>
              <a:ext uri="{FF2B5EF4-FFF2-40B4-BE49-F238E27FC236}">
                <a16:creationId xmlns:a16="http://schemas.microsoft.com/office/drawing/2014/main" id="{C0307AA2-8F49-4819-AA22-540AE54FA6C6}"/>
              </a:ext>
            </a:extLst>
          </p:cNvPr>
          <p:cNvSpPr>
            <a:spLocks noGrp="1"/>
          </p:cNvSpPr>
          <p:nvPr>
            <p:ph type="ftr" sz="quarter" idx="11"/>
          </p:nvPr>
        </p:nvSpPr>
        <p:spPr>
          <a:xfrm>
            <a:off x="3621018" y="6393866"/>
            <a:ext cx="4572000" cy="365125"/>
          </a:xfrm>
        </p:spPr>
        <p:txBody>
          <a:bodyPr/>
          <a:lstStyle/>
          <a:p>
            <a:r>
              <a:rPr lang="pt-BR" b="1" dirty="0">
                <a:solidFill>
                  <a:schemeClr val="tx1"/>
                </a:solidFill>
              </a:rPr>
              <a:t>Symposium Ajanta Pharma,  J7 SOCARB , Bobo Dioulasso 2021</a:t>
            </a:r>
            <a:endParaRPr lang="fr-FR" b="1" dirty="0">
              <a:solidFill>
                <a:schemeClr val="tx1"/>
              </a:solidFill>
            </a:endParaRPr>
          </a:p>
        </p:txBody>
      </p:sp>
      <p:pic>
        <p:nvPicPr>
          <p:cNvPr id="8" name="Picture 2" descr="Coronavirus SARS-CoV-2 : origine, transmission, recherche... que sait-on ?">
            <a:extLst>
              <a:ext uri="{FF2B5EF4-FFF2-40B4-BE49-F238E27FC236}">
                <a16:creationId xmlns:a16="http://schemas.microsoft.com/office/drawing/2014/main" id="{381E032A-795E-4995-A8CB-90C88A570C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643" y="2374900"/>
            <a:ext cx="2780285" cy="2932165"/>
          </a:xfrm>
          <a:prstGeom prst="rect">
            <a:avLst/>
          </a:prstGeom>
          <a:noFill/>
          <a:extLst>
            <a:ext uri="{909E8E84-426E-40DD-AFC4-6F175D3DCCD1}">
              <a14:hiddenFill xmlns:a14="http://schemas.microsoft.com/office/drawing/2010/main">
                <a:solidFill>
                  <a:srgbClr val="FFFFFF"/>
                </a:solidFill>
              </a14:hiddenFill>
            </a:ext>
          </a:extLst>
        </p:spPr>
      </p:pic>
      <p:sp>
        <p:nvSpPr>
          <p:cNvPr id="9" name="Ellipse 8">
            <a:extLst>
              <a:ext uri="{FF2B5EF4-FFF2-40B4-BE49-F238E27FC236}">
                <a16:creationId xmlns:a16="http://schemas.microsoft.com/office/drawing/2014/main" id="{3546B500-3800-4108-8760-3AD405104031}"/>
              </a:ext>
            </a:extLst>
          </p:cNvPr>
          <p:cNvSpPr/>
          <p:nvPr/>
        </p:nvSpPr>
        <p:spPr>
          <a:xfrm>
            <a:off x="7278617" y="2249904"/>
            <a:ext cx="3911600" cy="25390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6048ED54-A68F-4CA5-8C10-AE8781B6041F}"/>
              </a:ext>
            </a:extLst>
          </p:cNvPr>
          <p:cNvSpPr txBox="1"/>
          <p:nvPr/>
        </p:nvSpPr>
        <p:spPr>
          <a:xfrm>
            <a:off x="7774926" y="2899262"/>
            <a:ext cx="3415291" cy="1477328"/>
          </a:xfrm>
          <a:prstGeom prst="rect">
            <a:avLst/>
          </a:prstGeom>
          <a:noFill/>
        </p:spPr>
        <p:txBody>
          <a:bodyPr wrap="square" rtlCol="0">
            <a:spAutoFit/>
          </a:bodyPr>
          <a:lstStyle/>
          <a:p>
            <a:r>
              <a:rPr lang="fr-FR" sz="2400" b="1" dirty="0"/>
              <a:t>Décompensation insuffisance cardiaque et/ou  comorbidité </a:t>
            </a:r>
          </a:p>
          <a:p>
            <a:endParaRPr lang="fr-FR" dirty="0"/>
          </a:p>
        </p:txBody>
      </p:sp>
      <p:sp>
        <p:nvSpPr>
          <p:cNvPr id="12" name="Ellipse 11">
            <a:extLst>
              <a:ext uri="{FF2B5EF4-FFF2-40B4-BE49-F238E27FC236}">
                <a16:creationId xmlns:a16="http://schemas.microsoft.com/office/drawing/2014/main" id="{5B890221-F6D0-4097-91DC-5F27C0F22B1E}"/>
              </a:ext>
            </a:extLst>
          </p:cNvPr>
          <p:cNvSpPr/>
          <p:nvPr/>
        </p:nvSpPr>
        <p:spPr>
          <a:xfrm>
            <a:off x="7531100" y="4813479"/>
            <a:ext cx="3327400" cy="19079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54DFEAB5-95E0-4821-9BB3-11F53BE52A88}"/>
              </a:ext>
            </a:extLst>
          </p:cNvPr>
          <p:cNvSpPr txBox="1"/>
          <p:nvPr/>
        </p:nvSpPr>
        <p:spPr>
          <a:xfrm>
            <a:off x="8064500" y="5148025"/>
            <a:ext cx="2794000" cy="1200329"/>
          </a:xfrm>
          <a:prstGeom prst="rect">
            <a:avLst/>
          </a:prstGeom>
          <a:noFill/>
        </p:spPr>
        <p:txBody>
          <a:bodyPr wrap="square" rtlCol="0">
            <a:spAutoFit/>
          </a:bodyPr>
          <a:lstStyle/>
          <a:p>
            <a:r>
              <a:rPr lang="fr-FR" b="1" dirty="0"/>
              <a:t>HTA et autres FDRCV</a:t>
            </a:r>
          </a:p>
          <a:p>
            <a:r>
              <a:rPr lang="fr-FR" b="1" dirty="0"/>
              <a:t>    </a:t>
            </a:r>
          </a:p>
          <a:p>
            <a:endParaRPr lang="fr-FR" dirty="0"/>
          </a:p>
          <a:p>
            <a:r>
              <a:rPr lang="fr-FR" b="1" dirty="0">
                <a:solidFill>
                  <a:srgbClr val="C00000"/>
                </a:solidFill>
              </a:rPr>
              <a:t>Risque COVID sévère</a:t>
            </a:r>
          </a:p>
        </p:txBody>
      </p:sp>
      <p:sp>
        <p:nvSpPr>
          <p:cNvPr id="16" name="Rectangle : coins arrondis 15">
            <a:extLst>
              <a:ext uri="{FF2B5EF4-FFF2-40B4-BE49-F238E27FC236}">
                <a16:creationId xmlns:a16="http://schemas.microsoft.com/office/drawing/2014/main" id="{2A681FD5-7574-4B80-93A5-0D09BE89E501}"/>
              </a:ext>
            </a:extLst>
          </p:cNvPr>
          <p:cNvSpPr/>
          <p:nvPr/>
        </p:nvSpPr>
        <p:spPr>
          <a:xfrm>
            <a:off x="4572001" y="2069009"/>
            <a:ext cx="2160512" cy="1232991"/>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 coins arrondis 16">
            <a:extLst>
              <a:ext uri="{FF2B5EF4-FFF2-40B4-BE49-F238E27FC236}">
                <a16:creationId xmlns:a16="http://schemas.microsoft.com/office/drawing/2014/main" id="{D9BCA0CC-4F92-40E5-B301-8CBA9A59F4FF}"/>
              </a:ext>
            </a:extLst>
          </p:cNvPr>
          <p:cNvSpPr/>
          <p:nvPr/>
        </p:nvSpPr>
        <p:spPr>
          <a:xfrm>
            <a:off x="4571998" y="3556001"/>
            <a:ext cx="2160512" cy="1232991"/>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 coins arrondis 17">
            <a:extLst>
              <a:ext uri="{FF2B5EF4-FFF2-40B4-BE49-F238E27FC236}">
                <a16:creationId xmlns:a16="http://schemas.microsoft.com/office/drawing/2014/main" id="{FB9414E2-875C-4197-A07B-99E9A19AB0B5}"/>
              </a:ext>
            </a:extLst>
          </p:cNvPr>
          <p:cNvSpPr/>
          <p:nvPr/>
        </p:nvSpPr>
        <p:spPr>
          <a:xfrm>
            <a:off x="4572000" y="5042993"/>
            <a:ext cx="2160510" cy="1232991"/>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a16="http://schemas.microsoft.com/office/drawing/2014/main" id="{CC400231-798E-4320-B071-5371D572EF22}"/>
              </a:ext>
            </a:extLst>
          </p:cNvPr>
          <p:cNvSpPr txBox="1"/>
          <p:nvPr/>
        </p:nvSpPr>
        <p:spPr>
          <a:xfrm>
            <a:off x="4571993" y="2529930"/>
            <a:ext cx="2160512" cy="400110"/>
          </a:xfrm>
          <a:prstGeom prst="rect">
            <a:avLst/>
          </a:prstGeom>
          <a:noFill/>
        </p:spPr>
        <p:txBody>
          <a:bodyPr wrap="square" rtlCol="0">
            <a:spAutoFit/>
          </a:bodyPr>
          <a:lstStyle/>
          <a:p>
            <a:r>
              <a:rPr lang="fr-FR" sz="2000" b="1" dirty="0"/>
              <a:t>orage cytokinique</a:t>
            </a:r>
          </a:p>
        </p:txBody>
      </p:sp>
      <p:sp>
        <p:nvSpPr>
          <p:cNvPr id="21" name="ZoneTexte 20">
            <a:extLst>
              <a:ext uri="{FF2B5EF4-FFF2-40B4-BE49-F238E27FC236}">
                <a16:creationId xmlns:a16="http://schemas.microsoft.com/office/drawing/2014/main" id="{DF9C4178-3968-47E2-B98E-92B14BB348EA}"/>
              </a:ext>
            </a:extLst>
          </p:cNvPr>
          <p:cNvSpPr txBox="1"/>
          <p:nvPr/>
        </p:nvSpPr>
        <p:spPr>
          <a:xfrm>
            <a:off x="4571993" y="3963511"/>
            <a:ext cx="2260607" cy="400110"/>
          </a:xfrm>
          <a:prstGeom prst="rect">
            <a:avLst/>
          </a:prstGeom>
          <a:noFill/>
        </p:spPr>
        <p:txBody>
          <a:bodyPr wrap="square" rtlCol="0">
            <a:spAutoFit/>
          </a:bodyPr>
          <a:lstStyle/>
          <a:p>
            <a:pPr marL="0" indent="0">
              <a:buNone/>
            </a:pPr>
            <a:r>
              <a:rPr lang="fr-FR" sz="2000" b="1" dirty="0" err="1"/>
              <a:t>hyperinflammation</a:t>
            </a:r>
            <a:r>
              <a:rPr lang="fr-FR" sz="2000" dirty="0"/>
              <a:t> </a:t>
            </a:r>
          </a:p>
        </p:txBody>
      </p:sp>
      <p:sp>
        <p:nvSpPr>
          <p:cNvPr id="22" name="ZoneTexte 21">
            <a:extLst>
              <a:ext uri="{FF2B5EF4-FFF2-40B4-BE49-F238E27FC236}">
                <a16:creationId xmlns:a16="http://schemas.microsoft.com/office/drawing/2014/main" id="{EBA2B81D-F281-44C5-AFC4-08078954B1DF}"/>
              </a:ext>
            </a:extLst>
          </p:cNvPr>
          <p:cNvSpPr txBox="1"/>
          <p:nvPr/>
        </p:nvSpPr>
        <p:spPr>
          <a:xfrm>
            <a:off x="4571998" y="5450503"/>
            <a:ext cx="2160510" cy="400110"/>
          </a:xfrm>
          <a:prstGeom prst="rect">
            <a:avLst/>
          </a:prstGeom>
          <a:noFill/>
        </p:spPr>
        <p:txBody>
          <a:bodyPr wrap="square" rtlCol="0">
            <a:spAutoFit/>
          </a:bodyPr>
          <a:lstStyle/>
          <a:p>
            <a:pPr marL="0" indent="0">
              <a:buNone/>
            </a:pPr>
            <a:r>
              <a:rPr lang="fr-FR" sz="2000" b="1" dirty="0"/>
              <a:t>fièvre, tachycardie</a:t>
            </a:r>
          </a:p>
        </p:txBody>
      </p:sp>
      <p:sp>
        <p:nvSpPr>
          <p:cNvPr id="3" name="Flèche : bas 2">
            <a:extLst>
              <a:ext uri="{FF2B5EF4-FFF2-40B4-BE49-F238E27FC236}">
                <a16:creationId xmlns:a16="http://schemas.microsoft.com/office/drawing/2014/main" id="{80372ED1-E1AD-4A33-AF78-2A4D9A717EAA}"/>
              </a:ext>
            </a:extLst>
          </p:cNvPr>
          <p:cNvSpPr/>
          <p:nvPr/>
        </p:nvSpPr>
        <p:spPr>
          <a:xfrm>
            <a:off x="8991600" y="5481826"/>
            <a:ext cx="203200" cy="3066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Flèche : droite 3">
            <a:extLst>
              <a:ext uri="{FF2B5EF4-FFF2-40B4-BE49-F238E27FC236}">
                <a16:creationId xmlns:a16="http://schemas.microsoft.com/office/drawing/2014/main" id="{23E04CC9-47AB-458A-B388-87092050A34F}"/>
              </a:ext>
            </a:extLst>
          </p:cNvPr>
          <p:cNvSpPr/>
          <p:nvPr/>
        </p:nvSpPr>
        <p:spPr>
          <a:xfrm>
            <a:off x="3621018" y="2705100"/>
            <a:ext cx="735082" cy="596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Flèche : droite 18">
            <a:extLst>
              <a:ext uri="{FF2B5EF4-FFF2-40B4-BE49-F238E27FC236}">
                <a16:creationId xmlns:a16="http://schemas.microsoft.com/office/drawing/2014/main" id="{090E3E07-51C2-468A-9890-03F2B494EB37}"/>
              </a:ext>
            </a:extLst>
          </p:cNvPr>
          <p:cNvSpPr/>
          <p:nvPr/>
        </p:nvSpPr>
        <p:spPr>
          <a:xfrm>
            <a:off x="3621018" y="3865116"/>
            <a:ext cx="735082" cy="596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Flèche : droite 22">
            <a:extLst>
              <a:ext uri="{FF2B5EF4-FFF2-40B4-BE49-F238E27FC236}">
                <a16:creationId xmlns:a16="http://schemas.microsoft.com/office/drawing/2014/main" id="{2D19A305-C23F-4200-AB67-56C4D2B0A602}"/>
              </a:ext>
            </a:extLst>
          </p:cNvPr>
          <p:cNvSpPr/>
          <p:nvPr/>
        </p:nvSpPr>
        <p:spPr>
          <a:xfrm>
            <a:off x="3621018" y="5307065"/>
            <a:ext cx="735082" cy="596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24330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29B0DD-776D-4F97-A39F-0F7A91F410DC}"/>
              </a:ext>
            </a:extLst>
          </p:cNvPr>
          <p:cNvSpPr>
            <a:spLocks noGrp="1"/>
          </p:cNvSpPr>
          <p:nvPr>
            <p:ph type="title"/>
          </p:nvPr>
        </p:nvSpPr>
        <p:spPr/>
        <p:txBody>
          <a:bodyPr/>
          <a:lstStyle/>
          <a:p>
            <a:r>
              <a:rPr lang="fr-FR" b="1" i="1" dirty="0">
                <a:solidFill>
                  <a:srgbClr val="C00000"/>
                </a:solidFill>
              </a:rPr>
              <a:t>Comprendre les influences réciproques </a:t>
            </a:r>
          </a:p>
        </p:txBody>
      </p:sp>
      <p:sp>
        <p:nvSpPr>
          <p:cNvPr id="3" name="Espace réservé du contenu 2">
            <a:extLst>
              <a:ext uri="{FF2B5EF4-FFF2-40B4-BE49-F238E27FC236}">
                <a16:creationId xmlns:a16="http://schemas.microsoft.com/office/drawing/2014/main" id="{E21D0B98-265E-4D7C-9BF4-1F9288BE8CC0}"/>
              </a:ext>
            </a:extLst>
          </p:cNvPr>
          <p:cNvSpPr>
            <a:spLocks noGrp="1"/>
          </p:cNvSpPr>
          <p:nvPr>
            <p:ph idx="1"/>
          </p:nvPr>
        </p:nvSpPr>
        <p:spPr/>
        <p:txBody>
          <a:bodyPr/>
          <a:lstStyle/>
          <a:p>
            <a:pPr marL="0" indent="0">
              <a:buNone/>
            </a:pPr>
            <a:r>
              <a:rPr lang="fr-FR" dirty="0">
                <a:solidFill>
                  <a:schemeClr val="bg2"/>
                </a:solidFill>
              </a:rPr>
              <a:t>1- </a:t>
            </a:r>
            <a:r>
              <a:rPr lang="fr-FR" b="1" dirty="0">
                <a:solidFill>
                  <a:schemeClr val="bg2"/>
                </a:solidFill>
              </a:rPr>
              <a:t>Influences réciproques COVID-19 - cardiopathies </a:t>
            </a:r>
          </a:p>
          <a:p>
            <a:pPr marL="0" indent="0">
              <a:buNone/>
            </a:pPr>
            <a:r>
              <a:rPr lang="fr-FR" b="1" dirty="0"/>
              <a:t>2- Atteintes cardio-vasculaires directes</a:t>
            </a:r>
          </a:p>
          <a:p>
            <a:pPr marL="0" indent="0">
              <a:buNone/>
            </a:pPr>
            <a:r>
              <a:rPr lang="fr-FR" dirty="0">
                <a:solidFill>
                  <a:schemeClr val="bg2"/>
                </a:solidFill>
              </a:rPr>
              <a:t>3- Interactions </a:t>
            </a:r>
            <a:r>
              <a:rPr lang="fr-FR" b="1" dirty="0">
                <a:solidFill>
                  <a:schemeClr val="bg1">
                    <a:lumMod val="95000"/>
                  </a:schemeClr>
                </a:solidFill>
              </a:rPr>
              <a:t>COVID-traitement cardio-vasculaire en cours </a:t>
            </a:r>
            <a:endParaRPr lang="fr-FR" dirty="0">
              <a:solidFill>
                <a:schemeClr val="bg1">
                  <a:lumMod val="95000"/>
                </a:schemeClr>
              </a:solidFill>
            </a:endParaRPr>
          </a:p>
          <a:p>
            <a:pPr marL="0" indent="0">
              <a:buNone/>
            </a:pPr>
            <a:r>
              <a:rPr lang="fr-FR" dirty="0">
                <a:solidFill>
                  <a:schemeClr val="bg2"/>
                </a:solidFill>
              </a:rPr>
              <a:t>4- Effets secondaires des traitements COVID</a:t>
            </a:r>
          </a:p>
          <a:p>
            <a:pPr marL="0" indent="0">
              <a:buNone/>
            </a:pPr>
            <a:r>
              <a:rPr lang="fr-FR" dirty="0">
                <a:solidFill>
                  <a:schemeClr val="bg2"/>
                </a:solidFill>
              </a:rPr>
              <a:t>6- Vaccination chez les patients avec pathologies cardio-vasculaires </a:t>
            </a:r>
          </a:p>
        </p:txBody>
      </p:sp>
      <p:sp>
        <p:nvSpPr>
          <p:cNvPr id="5" name="Espace réservé du numéro de diapositive 4">
            <a:extLst>
              <a:ext uri="{FF2B5EF4-FFF2-40B4-BE49-F238E27FC236}">
                <a16:creationId xmlns:a16="http://schemas.microsoft.com/office/drawing/2014/main" id="{8AE2D1CB-9559-4181-87F6-4B169DDA8FFF}"/>
              </a:ext>
            </a:extLst>
          </p:cNvPr>
          <p:cNvSpPr>
            <a:spLocks noGrp="1"/>
          </p:cNvSpPr>
          <p:nvPr>
            <p:ph type="sldNum" sz="quarter" idx="12"/>
          </p:nvPr>
        </p:nvSpPr>
        <p:spPr/>
        <p:txBody>
          <a:bodyPr/>
          <a:lstStyle/>
          <a:p>
            <a:fld id="{C8CA422D-9449-4C45-9FC4-97F8AC76A877}" type="slidenum">
              <a:rPr lang="fr-FR" smtClean="0"/>
              <a:t>14</a:t>
            </a:fld>
            <a:endParaRPr lang="fr-FR"/>
          </a:p>
        </p:txBody>
      </p:sp>
      <p:sp>
        <p:nvSpPr>
          <p:cNvPr id="6" name="Espace réservé du pied de page 4">
            <a:extLst>
              <a:ext uri="{FF2B5EF4-FFF2-40B4-BE49-F238E27FC236}">
                <a16:creationId xmlns:a16="http://schemas.microsoft.com/office/drawing/2014/main" id="{B421A4ED-3B0A-4BFF-9A9F-3F27AADEB5BC}"/>
              </a:ext>
            </a:extLst>
          </p:cNvPr>
          <p:cNvSpPr>
            <a:spLocks noGrp="1"/>
          </p:cNvSpPr>
          <p:nvPr>
            <p:ph type="ftr" sz="quarter" idx="11"/>
          </p:nvPr>
        </p:nvSpPr>
        <p:spPr>
          <a:xfrm>
            <a:off x="4038600" y="6356350"/>
            <a:ext cx="4572000" cy="365125"/>
          </a:xfrm>
        </p:spPr>
        <p:txBody>
          <a:bodyPr/>
          <a:lstStyle/>
          <a:p>
            <a:r>
              <a:rPr lang="pt-BR" b="1" dirty="0">
                <a:solidFill>
                  <a:schemeClr val="tx1"/>
                </a:solidFill>
              </a:rPr>
              <a:t>Symposium Ajanta Pharma,  J7 SOCARB , Bobo Dioulasso 2021</a:t>
            </a:r>
            <a:endParaRPr lang="fr-FR" b="1" dirty="0">
              <a:solidFill>
                <a:schemeClr val="tx1"/>
              </a:solidFill>
            </a:endParaRPr>
          </a:p>
        </p:txBody>
      </p:sp>
    </p:spTree>
    <p:extLst>
      <p:ext uri="{BB962C8B-B14F-4D97-AF65-F5344CB8AC3E}">
        <p14:creationId xmlns:p14="http://schemas.microsoft.com/office/powerpoint/2010/main" val="1035739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29B0DD-776D-4F97-A39F-0F7A91F410DC}"/>
              </a:ext>
            </a:extLst>
          </p:cNvPr>
          <p:cNvSpPr>
            <a:spLocks noGrp="1"/>
          </p:cNvSpPr>
          <p:nvPr>
            <p:ph type="title"/>
          </p:nvPr>
        </p:nvSpPr>
        <p:spPr>
          <a:xfrm>
            <a:off x="838200" y="365125"/>
            <a:ext cx="5689600" cy="1325563"/>
          </a:xfrm>
        </p:spPr>
        <p:txBody>
          <a:bodyPr/>
          <a:lstStyle/>
          <a:p>
            <a:r>
              <a:rPr lang="fr-FR" b="1" i="1" dirty="0">
                <a:solidFill>
                  <a:srgbClr val="C00000"/>
                </a:solidFill>
              </a:rPr>
              <a:t>Atteintes cardio-vasculaires directes</a:t>
            </a:r>
          </a:p>
        </p:txBody>
      </p:sp>
      <p:sp>
        <p:nvSpPr>
          <p:cNvPr id="5" name="Espace réservé du numéro de diapositive 4">
            <a:extLst>
              <a:ext uri="{FF2B5EF4-FFF2-40B4-BE49-F238E27FC236}">
                <a16:creationId xmlns:a16="http://schemas.microsoft.com/office/drawing/2014/main" id="{A1F5D181-2818-4349-AD53-BFC651628757}"/>
              </a:ext>
            </a:extLst>
          </p:cNvPr>
          <p:cNvSpPr>
            <a:spLocks noGrp="1"/>
          </p:cNvSpPr>
          <p:nvPr>
            <p:ph type="sldNum" sz="quarter" idx="12"/>
          </p:nvPr>
        </p:nvSpPr>
        <p:spPr/>
        <p:txBody>
          <a:bodyPr/>
          <a:lstStyle/>
          <a:p>
            <a:fld id="{C8CA422D-9449-4C45-9FC4-97F8AC76A877}" type="slidenum">
              <a:rPr lang="fr-FR" smtClean="0"/>
              <a:t>15</a:t>
            </a:fld>
            <a:endParaRPr lang="fr-FR"/>
          </a:p>
        </p:txBody>
      </p:sp>
      <p:sp>
        <p:nvSpPr>
          <p:cNvPr id="6" name="Espace réservé du pied de page 4">
            <a:extLst>
              <a:ext uri="{FF2B5EF4-FFF2-40B4-BE49-F238E27FC236}">
                <a16:creationId xmlns:a16="http://schemas.microsoft.com/office/drawing/2014/main" id="{C1147147-C829-4952-9AC4-B4CB46B7715F}"/>
              </a:ext>
            </a:extLst>
          </p:cNvPr>
          <p:cNvSpPr>
            <a:spLocks noGrp="1"/>
          </p:cNvSpPr>
          <p:nvPr>
            <p:ph type="ftr" sz="quarter" idx="11"/>
          </p:nvPr>
        </p:nvSpPr>
        <p:spPr>
          <a:xfrm>
            <a:off x="4038600" y="6356350"/>
            <a:ext cx="4572000" cy="365125"/>
          </a:xfrm>
        </p:spPr>
        <p:txBody>
          <a:bodyPr/>
          <a:lstStyle/>
          <a:p>
            <a:r>
              <a:rPr lang="pt-BR" b="1" dirty="0">
                <a:solidFill>
                  <a:schemeClr val="tx1"/>
                </a:solidFill>
              </a:rPr>
              <a:t>Symposium Ajanta Pharma,  J7 SOCARB , Bobo Dioulasso 2021</a:t>
            </a:r>
            <a:endParaRPr lang="fr-FR" b="1" dirty="0">
              <a:solidFill>
                <a:schemeClr val="tx1"/>
              </a:solidFill>
            </a:endParaRPr>
          </a:p>
        </p:txBody>
      </p:sp>
      <p:pic>
        <p:nvPicPr>
          <p:cNvPr id="7" name="Image 6">
            <a:extLst>
              <a:ext uri="{FF2B5EF4-FFF2-40B4-BE49-F238E27FC236}">
                <a16:creationId xmlns:a16="http://schemas.microsoft.com/office/drawing/2014/main" id="{97D70BB9-890A-4DEB-B1F2-425409A82589}"/>
              </a:ext>
            </a:extLst>
          </p:cNvPr>
          <p:cNvPicPr>
            <a:picLocks noChangeAspect="1"/>
          </p:cNvPicPr>
          <p:nvPr/>
        </p:nvPicPr>
        <p:blipFill>
          <a:blip r:embed="rId3"/>
          <a:stretch>
            <a:fillRect/>
          </a:stretch>
        </p:blipFill>
        <p:spPr>
          <a:xfrm>
            <a:off x="6934199" y="2962093"/>
            <a:ext cx="5134337" cy="3080703"/>
          </a:xfrm>
          <a:prstGeom prst="rect">
            <a:avLst/>
          </a:prstGeom>
        </p:spPr>
      </p:pic>
      <p:pic>
        <p:nvPicPr>
          <p:cNvPr id="10" name="Image 9">
            <a:extLst>
              <a:ext uri="{FF2B5EF4-FFF2-40B4-BE49-F238E27FC236}">
                <a16:creationId xmlns:a16="http://schemas.microsoft.com/office/drawing/2014/main" id="{882C9A75-A23D-4A86-96B3-0FB208367A22}"/>
              </a:ext>
            </a:extLst>
          </p:cNvPr>
          <p:cNvPicPr>
            <a:picLocks noChangeAspect="1"/>
          </p:cNvPicPr>
          <p:nvPr/>
        </p:nvPicPr>
        <p:blipFill>
          <a:blip r:embed="rId4"/>
          <a:stretch>
            <a:fillRect/>
          </a:stretch>
        </p:blipFill>
        <p:spPr>
          <a:xfrm>
            <a:off x="6934199" y="137253"/>
            <a:ext cx="5134337" cy="2824840"/>
          </a:xfrm>
          <a:prstGeom prst="rect">
            <a:avLst/>
          </a:prstGeom>
        </p:spPr>
      </p:pic>
      <p:sp>
        <p:nvSpPr>
          <p:cNvPr id="11" name="Ellipse 10">
            <a:extLst>
              <a:ext uri="{FF2B5EF4-FFF2-40B4-BE49-F238E27FC236}">
                <a16:creationId xmlns:a16="http://schemas.microsoft.com/office/drawing/2014/main" id="{B5AF190E-1C78-4640-A636-4E4881A11917}"/>
              </a:ext>
            </a:extLst>
          </p:cNvPr>
          <p:cNvSpPr/>
          <p:nvPr/>
        </p:nvSpPr>
        <p:spPr>
          <a:xfrm>
            <a:off x="1670177" y="5128263"/>
            <a:ext cx="3594100" cy="132556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656DAED1-38CA-450B-BD82-4C3EEF815BB9}"/>
              </a:ext>
            </a:extLst>
          </p:cNvPr>
          <p:cNvSpPr txBox="1"/>
          <p:nvPr/>
        </p:nvSpPr>
        <p:spPr>
          <a:xfrm>
            <a:off x="2190877" y="5492217"/>
            <a:ext cx="2552700" cy="646331"/>
          </a:xfrm>
          <a:prstGeom prst="rect">
            <a:avLst/>
          </a:prstGeom>
          <a:noFill/>
        </p:spPr>
        <p:txBody>
          <a:bodyPr wrap="square" rtlCol="0">
            <a:spAutoFit/>
          </a:bodyPr>
          <a:lstStyle/>
          <a:p>
            <a:r>
              <a:rPr lang="fr-FR" sz="3600" dirty="0"/>
              <a:t>Myocardite</a:t>
            </a:r>
            <a:r>
              <a:rPr lang="fr-FR" dirty="0"/>
              <a:t> </a:t>
            </a:r>
          </a:p>
        </p:txBody>
      </p:sp>
      <p:pic>
        <p:nvPicPr>
          <p:cNvPr id="13" name="Picture 2" descr="Coronavirus SARS-CoV-2 : origine, transmission, recherche... que sait-on ?">
            <a:extLst>
              <a:ext uri="{FF2B5EF4-FFF2-40B4-BE49-F238E27FC236}">
                <a16:creationId xmlns:a16="http://schemas.microsoft.com/office/drawing/2014/main" id="{A5A9E0C2-D4D9-45E9-A10E-1991B7763C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0753" y="1825625"/>
            <a:ext cx="1548893" cy="1633505"/>
          </a:xfrm>
          <a:prstGeom prst="rect">
            <a:avLst/>
          </a:prstGeom>
          <a:noFill/>
          <a:extLst>
            <a:ext uri="{909E8E84-426E-40DD-AFC4-6F175D3DCCD1}">
              <a14:hiddenFill xmlns:a14="http://schemas.microsoft.com/office/drawing/2010/main">
                <a:solidFill>
                  <a:srgbClr val="FFFFFF"/>
                </a:solidFill>
              </a14:hiddenFill>
            </a:ext>
          </a:extLst>
        </p:spPr>
      </p:pic>
      <p:sp>
        <p:nvSpPr>
          <p:cNvPr id="14" name="ZoneTexte 13">
            <a:extLst>
              <a:ext uri="{FF2B5EF4-FFF2-40B4-BE49-F238E27FC236}">
                <a16:creationId xmlns:a16="http://schemas.microsoft.com/office/drawing/2014/main" id="{090C15BC-ED38-4091-971B-371678CBC0EF}"/>
              </a:ext>
            </a:extLst>
          </p:cNvPr>
          <p:cNvSpPr txBox="1"/>
          <p:nvPr/>
        </p:nvSpPr>
        <p:spPr>
          <a:xfrm>
            <a:off x="444880" y="3429000"/>
            <a:ext cx="2539873" cy="1754326"/>
          </a:xfrm>
          <a:prstGeom prst="rect">
            <a:avLst/>
          </a:prstGeom>
          <a:noFill/>
          <a:ln>
            <a:solidFill>
              <a:schemeClr val="accent1"/>
            </a:solidFill>
          </a:ln>
        </p:spPr>
        <p:txBody>
          <a:bodyPr wrap="square" rtlCol="0">
            <a:spAutoFit/>
          </a:bodyPr>
          <a:lstStyle/>
          <a:p>
            <a:r>
              <a:rPr lang="fr-FR" b="1" dirty="0"/>
              <a:t>Tropisme cardiaque du virus  par l’ intermédiaire des récepteurs ACE 2 exprimés par les cellules myocardiques</a:t>
            </a:r>
          </a:p>
        </p:txBody>
      </p:sp>
      <p:sp>
        <p:nvSpPr>
          <p:cNvPr id="15" name="ZoneTexte 14">
            <a:extLst>
              <a:ext uri="{FF2B5EF4-FFF2-40B4-BE49-F238E27FC236}">
                <a16:creationId xmlns:a16="http://schemas.microsoft.com/office/drawing/2014/main" id="{68E7144B-6583-41DE-94C5-780F07540C83}"/>
              </a:ext>
            </a:extLst>
          </p:cNvPr>
          <p:cNvSpPr txBox="1"/>
          <p:nvPr/>
        </p:nvSpPr>
        <p:spPr>
          <a:xfrm>
            <a:off x="4279646" y="3924365"/>
            <a:ext cx="2222500" cy="369332"/>
          </a:xfrm>
          <a:prstGeom prst="rect">
            <a:avLst/>
          </a:prstGeom>
          <a:noFill/>
          <a:ln>
            <a:solidFill>
              <a:schemeClr val="accent1"/>
            </a:solidFill>
          </a:ln>
        </p:spPr>
        <p:txBody>
          <a:bodyPr wrap="square" rtlCol="0">
            <a:spAutoFit/>
          </a:bodyPr>
          <a:lstStyle/>
          <a:p>
            <a:r>
              <a:rPr lang="fr-FR" b="1" dirty="0"/>
              <a:t>Inflammation </a:t>
            </a:r>
          </a:p>
        </p:txBody>
      </p:sp>
      <p:sp>
        <p:nvSpPr>
          <p:cNvPr id="16" name="Flèche : bas 15">
            <a:extLst>
              <a:ext uri="{FF2B5EF4-FFF2-40B4-BE49-F238E27FC236}">
                <a16:creationId xmlns:a16="http://schemas.microsoft.com/office/drawing/2014/main" id="{47A494B6-5240-4B97-9172-631DCE46A0F1}"/>
              </a:ext>
            </a:extLst>
          </p:cNvPr>
          <p:cNvSpPr/>
          <p:nvPr/>
        </p:nvSpPr>
        <p:spPr>
          <a:xfrm>
            <a:off x="3226053" y="3657123"/>
            <a:ext cx="431674" cy="1105377"/>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45515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29B0DD-776D-4F97-A39F-0F7A91F410DC}"/>
              </a:ext>
            </a:extLst>
          </p:cNvPr>
          <p:cNvSpPr>
            <a:spLocks noGrp="1"/>
          </p:cNvSpPr>
          <p:nvPr>
            <p:ph type="title"/>
          </p:nvPr>
        </p:nvSpPr>
        <p:spPr>
          <a:xfrm>
            <a:off x="838200" y="365125"/>
            <a:ext cx="5689600" cy="1325563"/>
          </a:xfrm>
        </p:spPr>
        <p:txBody>
          <a:bodyPr/>
          <a:lstStyle/>
          <a:p>
            <a:r>
              <a:rPr lang="fr-FR" b="1" i="1" dirty="0">
                <a:solidFill>
                  <a:srgbClr val="C00000"/>
                </a:solidFill>
              </a:rPr>
              <a:t>Atteintes cardio-vasculaires directes</a:t>
            </a:r>
          </a:p>
        </p:txBody>
      </p:sp>
      <p:sp>
        <p:nvSpPr>
          <p:cNvPr id="5" name="Espace réservé du numéro de diapositive 4">
            <a:extLst>
              <a:ext uri="{FF2B5EF4-FFF2-40B4-BE49-F238E27FC236}">
                <a16:creationId xmlns:a16="http://schemas.microsoft.com/office/drawing/2014/main" id="{A1F5D181-2818-4349-AD53-BFC651628757}"/>
              </a:ext>
            </a:extLst>
          </p:cNvPr>
          <p:cNvSpPr>
            <a:spLocks noGrp="1"/>
          </p:cNvSpPr>
          <p:nvPr>
            <p:ph type="sldNum" sz="quarter" idx="12"/>
          </p:nvPr>
        </p:nvSpPr>
        <p:spPr/>
        <p:txBody>
          <a:bodyPr/>
          <a:lstStyle/>
          <a:p>
            <a:fld id="{C8CA422D-9449-4C45-9FC4-97F8AC76A877}" type="slidenum">
              <a:rPr lang="fr-FR" smtClean="0"/>
              <a:t>16</a:t>
            </a:fld>
            <a:endParaRPr lang="fr-FR"/>
          </a:p>
        </p:txBody>
      </p:sp>
      <p:sp>
        <p:nvSpPr>
          <p:cNvPr id="6" name="Espace réservé du pied de page 4">
            <a:extLst>
              <a:ext uri="{FF2B5EF4-FFF2-40B4-BE49-F238E27FC236}">
                <a16:creationId xmlns:a16="http://schemas.microsoft.com/office/drawing/2014/main" id="{C1147147-C829-4952-9AC4-B4CB46B7715F}"/>
              </a:ext>
            </a:extLst>
          </p:cNvPr>
          <p:cNvSpPr>
            <a:spLocks noGrp="1"/>
          </p:cNvSpPr>
          <p:nvPr>
            <p:ph type="ftr" sz="quarter" idx="11"/>
          </p:nvPr>
        </p:nvSpPr>
        <p:spPr>
          <a:xfrm>
            <a:off x="4038600" y="6356350"/>
            <a:ext cx="4572000" cy="365125"/>
          </a:xfrm>
        </p:spPr>
        <p:txBody>
          <a:bodyPr/>
          <a:lstStyle/>
          <a:p>
            <a:r>
              <a:rPr lang="pt-BR" b="1" dirty="0">
                <a:solidFill>
                  <a:schemeClr val="tx1"/>
                </a:solidFill>
              </a:rPr>
              <a:t>Symposium Ajanta Pharma,  J7 SOCARB , Bobo Dioulasso 2021</a:t>
            </a:r>
            <a:endParaRPr lang="fr-FR" b="1" dirty="0">
              <a:solidFill>
                <a:schemeClr val="tx1"/>
              </a:solidFill>
            </a:endParaRPr>
          </a:p>
        </p:txBody>
      </p:sp>
      <p:sp>
        <p:nvSpPr>
          <p:cNvPr id="11" name="Ellipse 10">
            <a:extLst>
              <a:ext uri="{FF2B5EF4-FFF2-40B4-BE49-F238E27FC236}">
                <a16:creationId xmlns:a16="http://schemas.microsoft.com/office/drawing/2014/main" id="{B5AF190E-1C78-4640-A636-4E4881A11917}"/>
              </a:ext>
            </a:extLst>
          </p:cNvPr>
          <p:cNvSpPr/>
          <p:nvPr/>
        </p:nvSpPr>
        <p:spPr>
          <a:xfrm>
            <a:off x="1670177" y="5128263"/>
            <a:ext cx="3594100" cy="132556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656DAED1-38CA-450B-BD82-4C3EEF815BB9}"/>
              </a:ext>
            </a:extLst>
          </p:cNvPr>
          <p:cNvSpPr txBox="1"/>
          <p:nvPr/>
        </p:nvSpPr>
        <p:spPr>
          <a:xfrm>
            <a:off x="2190876" y="5492217"/>
            <a:ext cx="2863724" cy="646331"/>
          </a:xfrm>
          <a:prstGeom prst="rect">
            <a:avLst/>
          </a:prstGeom>
          <a:noFill/>
        </p:spPr>
        <p:txBody>
          <a:bodyPr wrap="square" rtlCol="0">
            <a:spAutoFit/>
          </a:bodyPr>
          <a:lstStyle/>
          <a:p>
            <a:r>
              <a:rPr lang="fr-FR" sz="3600" dirty="0"/>
              <a:t>MTEV : EP ++</a:t>
            </a:r>
            <a:r>
              <a:rPr lang="fr-FR" dirty="0"/>
              <a:t> </a:t>
            </a:r>
          </a:p>
        </p:txBody>
      </p:sp>
      <p:pic>
        <p:nvPicPr>
          <p:cNvPr id="13" name="Picture 2" descr="Coronavirus SARS-CoV-2 : origine, transmission, recherche... que sait-on ?">
            <a:extLst>
              <a:ext uri="{FF2B5EF4-FFF2-40B4-BE49-F238E27FC236}">
                <a16:creationId xmlns:a16="http://schemas.microsoft.com/office/drawing/2014/main" id="{A5A9E0C2-D4D9-45E9-A10E-1991B7763C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753" y="1825625"/>
            <a:ext cx="1548893" cy="1633505"/>
          </a:xfrm>
          <a:prstGeom prst="rect">
            <a:avLst/>
          </a:prstGeom>
          <a:noFill/>
          <a:extLst>
            <a:ext uri="{909E8E84-426E-40DD-AFC4-6F175D3DCCD1}">
              <a14:hiddenFill xmlns:a14="http://schemas.microsoft.com/office/drawing/2010/main">
                <a:solidFill>
                  <a:srgbClr val="FFFFFF"/>
                </a:solidFill>
              </a14:hiddenFill>
            </a:ext>
          </a:extLst>
        </p:spPr>
      </p:pic>
      <p:sp>
        <p:nvSpPr>
          <p:cNvPr id="14" name="ZoneTexte 13">
            <a:extLst>
              <a:ext uri="{FF2B5EF4-FFF2-40B4-BE49-F238E27FC236}">
                <a16:creationId xmlns:a16="http://schemas.microsoft.com/office/drawing/2014/main" id="{090C15BC-ED38-4091-971B-371678CBC0EF}"/>
              </a:ext>
            </a:extLst>
          </p:cNvPr>
          <p:cNvSpPr txBox="1"/>
          <p:nvPr/>
        </p:nvSpPr>
        <p:spPr>
          <a:xfrm>
            <a:off x="508380" y="4089400"/>
            <a:ext cx="2539873" cy="461665"/>
          </a:xfrm>
          <a:prstGeom prst="rect">
            <a:avLst/>
          </a:prstGeom>
          <a:noFill/>
          <a:ln>
            <a:solidFill>
              <a:schemeClr val="accent1"/>
            </a:solidFill>
          </a:ln>
        </p:spPr>
        <p:txBody>
          <a:bodyPr wrap="square" rtlCol="0">
            <a:spAutoFit/>
          </a:bodyPr>
          <a:lstStyle/>
          <a:p>
            <a:r>
              <a:rPr lang="fr-FR" sz="2400" b="1" dirty="0"/>
              <a:t>FDTE classiques </a:t>
            </a:r>
          </a:p>
        </p:txBody>
      </p:sp>
      <p:sp>
        <p:nvSpPr>
          <p:cNvPr id="15" name="ZoneTexte 14">
            <a:extLst>
              <a:ext uri="{FF2B5EF4-FFF2-40B4-BE49-F238E27FC236}">
                <a16:creationId xmlns:a16="http://schemas.microsoft.com/office/drawing/2014/main" id="{68E7144B-6583-41DE-94C5-780F07540C83}"/>
              </a:ext>
            </a:extLst>
          </p:cNvPr>
          <p:cNvSpPr txBox="1"/>
          <p:nvPr/>
        </p:nvSpPr>
        <p:spPr>
          <a:xfrm>
            <a:off x="4279646" y="3917913"/>
            <a:ext cx="7264654" cy="1200329"/>
          </a:xfrm>
          <a:prstGeom prst="rect">
            <a:avLst/>
          </a:prstGeom>
          <a:noFill/>
          <a:ln>
            <a:solidFill>
              <a:schemeClr val="accent1"/>
            </a:solidFill>
          </a:ln>
        </p:spPr>
        <p:txBody>
          <a:bodyPr wrap="square" rtlCol="0">
            <a:spAutoFit/>
          </a:bodyPr>
          <a:lstStyle/>
          <a:p>
            <a:r>
              <a:rPr lang="fr-FR" sz="2400" b="1" dirty="0"/>
              <a:t>Maladie de l’endothélium vasculaire           </a:t>
            </a:r>
            <a:r>
              <a:rPr lang="fr-FR" sz="2400" b="1" dirty="0" err="1"/>
              <a:t>Endothélite</a:t>
            </a:r>
            <a:r>
              <a:rPr lang="fr-FR" sz="2400" b="1" dirty="0"/>
              <a:t> </a:t>
            </a:r>
          </a:p>
          <a:p>
            <a:r>
              <a:rPr lang="fr-FR" sz="2400" b="1" dirty="0"/>
              <a:t>Inflammation               état </a:t>
            </a:r>
            <a:r>
              <a:rPr lang="fr-FR" sz="2400" b="1" dirty="0" err="1"/>
              <a:t>prothrombotique</a:t>
            </a:r>
            <a:endParaRPr lang="fr-FR" sz="2400" b="1" dirty="0"/>
          </a:p>
          <a:p>
            <a:r>
              <a:rPr lang="fr-FR" sz="2400" b="1" dirty="0" err="1"/>
              <a:t>Immunothrombose</a:t>
            </a:r>
            <a:r>
              <a:rPr lang="fr-FR" sz="2400" b="1" dirty="0"/>
              <a:t> </a:t>
            </a:r>
          </a:p>
        </p:txBody>
      </p:sp>
      <p:sp>
        <p:nvSpPr>
          <p:cNvPr id="16" name="Flèche : bas 15">
            <a:extLst>
              <a:ext uri="{FF2B5EF4-FFF2-40B4-BE49-F238E27FC236}">
                <a16:creationId xmlns:a16="http://schemas.microsoft.com/office/drawing/2014/main" id="{47A494B6-5240-4B97-9172-631DCE46A0F1}"/>
              </a:ext>
            </a:extLst>
          </p:cNvPr>
          <p:cNvSpPr/>
          <p:nvPr/>
        </p:nvSpPr>
        <p:spPr>
          <a:xfrm>
            <a:off x="3226053" y="3657123"/>
            <a:ext cx="431674" cy="1105377"/>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7" name="Image 16">
            <a:extLst>
              <a:ext uri="{FF2B5EF4-FFF2-40B4-BE49-F238E27FC236}">
                <a16:creationId xmlns:a16="http://schemas.microsoft.com/office/drawing/2014/main" id="{E993D7ED-8FDE-44F2-9A5D-647A834E2C9D}"/>
              </a:ext>
            </a:extLst>
          </p:cNvPr>
          <p:cNvPicPr>
            <a:picLocks noChangeAspect="1"/>
          </p:cNvPicPr>
          <p:nvPr/>
        </p:nvPicPr>
        <p:blipFill>
          <a:blip r:embed="rId4"/>
          <a:stretch>
            <a:fillRect/>
          </a:stretch>
        </p:blipFill>
        <p:spPr>
          <a:xfrm>
            <a:off x="6756274" y="0"/>
            <a:ext cx="5235937" cy="3009482"/>
          </a:xfrm>
          <a:prstGeom prst="rect">
            <a:avLst/>
          </a:prstGeom>
        </p:spPr>
      </p:pic>
      <p:sp>
        <p:nvSpPr>
          <p:cNvPr id="3" name="Flèche : droite 2">
            <a:extLst>
              <a:ext uri="{FF2B5EF4-FFF2-40B4-BE49-F238E27FC236}">
                <a16:creationId xmlns:a16="http://schemas.microsoft.com/office/drawing/2014/main" id="{A4B53BCD-6C20-42EE-BA07-C019A33A4FF9}"/>
              </a:ext>
            </a:extLst>
          </p:cNvPr>
          <p:cNvSpPr/>
          <p:nvPr/>
        </p:nvSpPr>
        <p:spPr>
          <a:xfrm>
            <a:off x="9042400" y="4133611"/>
            <a:ext cx="431674"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Flèche : droite 17">
            <a:extLst>
              <a:ext uri="{FF2B5EF4-FFF2-40B4-BE49-F238E27FC236}">
                <a16:creationId xmlns:a16="http://schemas.microsoft.com/office/drawing/2014/main" id="{0134A117-BF59-437D-9307-FAAD7F3E3BAF}"/>
              </a:ext>
            </a:extLst>
          </p:cNvPr>
          <p:cNvSpPr/>
          <p:nvPr/>
        </p:nvSpPr>
        <p:spPr>
          <a:xfrm>
            <a:off x="6324600" y="4503481"/>
            <a:ext cx="431674"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49697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29B0DD-776D-4F97-A39F-0F7A91F410DC}"/>
              </a:ext>
            </a:extLst>
          </p:cNvPr>
          <p:cNvSpPr>
            <a:spLocks noGrp="1"/>
          </p:cNvSpPr>
          <p:nvPr>
            <p:ph type="title"/>
          </p:nvPr>
        </p:nvSpPr>
        <p:spPr>
          <a:xfrm>
            <a:off x="838200" y="365125"/>
            <a:ext cx="5689600" cy="1325563"/>
          </a:xfrm>
        </p:spPr>
        <p:txBody>
          <a:bodyPr/>
          <a:lstStyle/>
          <a:p>
            <a:r>
              <a:rPr lang="fr-FR" b="1" i="1" dirty="0">
                <a:solidFill>
                  <a:srgbClr val="C00000"/>
                </a:solidFill>
              </a:rPr>
              <a:t>Atteintes cardio-vasculaires directes</a:t>
            </a:r>
          </a:p>
        </p:txBody>
      </p:sp>
      <p:sp>
        <p:nvSpPr>
          <p:cNvPr id="3" name="Espace réservé du contenu 2">
            <a:extLst>
              <a:ext uri="{FF2B5EF4-FFF2-40B4-BE49-F238E27FC236}">
                <a16:creationId xmlns:a16="http://schemas.microsoft.com/office/drawing/2014/main" id="{E21D0B98-265E-4D7C-9BF4-1F9288BE8CC0}"/>
              </a:ext>
            </a:extLst>
          </p:cNvPr>
          <p:cNvSpPr>
            <a:spLocks noGrp="1"/>
          </p:cNvSpPr>
          <p:nvPr>
            <p:ph idx="1"/>
          </p:nvPr>
        </p:nvSpPr>
        <p:spPr>
          <a:xfrm>
            <a:off x="838200" y="1825625"/>
            <a:ext cx="5359400" cy="4351338"/>
          </a:xfrm>
        </p:spPr>
        <p:txBody>
          <a:bodyPr>
            <a:normAutofit/>
          </a:bodyPr>
          <a:lstStyle/>
          <a:p>
            <a:pPr marL="0" indent="0">
              <a:buNone/>
            </a:pPr>
            <a:r>
              <a:rPr lang="fr-FR" b="1" dirty="0"/>
              <a:t>-</a:t>
            </a:r>
            <a:r>
              <a:rPr lang="fr-FR" b="1" dirty="0" err="1"/>
              <a:t>Endothélite</a:t>
            </a:r>
            <a:r>
              <a:rPr lang="fr-FR" b="1" dirty="0"/>
              <a:t> : tous les organes </a:t>
            </a:r>
          </a:p>
          <a:p>
            <a:pPr marL="0" indent="0">
              <a:buNone/>
            </a:pPr>
            <a:r>
              <a:rPr lang="fr-FR" dirty="0"/>
              <a:t>- Thromboses artérielles </a:t>
            </a:r>
          </a:p>
          <a:p>
            <a:pPr>
              <a:buFontTx/>
              <a:buChar char="-"/>
            </a:pPr>
            <a:r>
              <a:rPr lang="fr-FR" dirty="0"/>
              <a:t>Lésions coronaires (SCA)  , vasculaires (vascularite)</a:t>
            </a:r>
          </a:p>
          <a:p>
            <a:pPr marL="0" indent="0">
              <a:buNone/>
            </a:pPr>
            <a:endParaRPr lang="fr-FR" dirty="0"/>
          </a:p>
          <a:p>
            <a:pPr>
              <a:buFontTx/>
              <a:buChar char="-"/>
            </a:pPr>
            <a:r>
              <a:rPr lang="fr-FR" dirty="0"/>
              <a:t> Péricardite</a:t>
            </a:r>
          </a:p>
          <a:p>
            <a:pPr>
              <a:buFontTx/>
              <a:buChar char="-"/>
            </a:pPr>
            <a:r>
              <a:rPr lang="fr-FR" dirty="0"/>
              <a:t>Kawasaki like </a:t>
            </a:r>
          </a:p>
          <a:p>
            <a:pPr>
              <a:buFontTx/>
              <a:buChar char="-"/>
            </a:pPr>
            <a:endParaRPr lang="fr-FR" dirty="0"/>
          </a:p>
        </p:txBody>
      </p:sp>
      <p:sp>
        <p:nvSpPr>
          <p:cNvPr id="5" name="Espace réservé du numéro de diapositive 4">
            <a:extLst>
              <a:ext uri="{FF2B5EF4-FFF2-40B4-BE49-F238E27FC236}">
                <a16:creationId xmlns:a16="http://schemas.microsoft.com/office/drawing/2014/main" id="{A1F5D181-2818-4349-AD53-BFC651628757}"/>
              </a:ext>
            </a:extLst>
          </p:cNvPr>
          <p:cNvSpPr>
            <a:spLocks noGrp="1"/>
          </p:cNvSpPr>
          <p:nvPr>
            <p:ph type="sldNum" sz="quarter" idx="12"/>
          </p:nvPr>
        </p:nvSpPr>
        <p:spPr/>
        <p:txBody>
          <a:bodyPr/>
          <a:lstStyle/>
          <a:p>
            <a:fld id="{C8CA422D-9449-4C45-9FC4-97F8AC76A877}" type="slidenum">
              <a:rPr lang="fr-FR" smtClean="0"/>
              <a:t>17</a:t>
            </a:fld>
            <a:endParaRPr lang="fr-FR"/>
          </a:p>
        </p:txBody>
      </p:sp>
      <p:sp>
        <p:nvSpPr>
          <p:cNvPr id="6" name="Espace réservé du pied de page 4">
            <a:extLst>
              <a:ext uri="{FF2B5EF4-FFF2-40B4-BE49-F238E27FC236}">
                <a16:creationId xmlns:a16="http://schemas.microsoft.com/office/drawing/2014/main" id="{C1147147-C829-4952-9AC4-B4CB46B7715F}"/>
              </a:ext>
            </a:extLst>
          </p:cNvPr>
          <p:cNvSpPr>
            <a:spLocks noGrp="1"/>
          </p:cNvSpPr>
          <p:nvPr>
            <p:ph type="ftr" sz="quarter" idx="11"/>
          </p:nvPr>
        </p:nvSpPr>
        <p:spPr>
          <a:xfrm>
            <a:off x="4038600" y="6356350"/>
            <a:ext cx="4572000" cy="365125"/>
          </a:xfrm>
        </p:spPr>
        <p:txBody>
          <a:bodyPr/>
          <a:lstStyle/>
          <a:p>
            <a:r>
              <a:rPr lang="pt-BR" b="1" dirty="0">
                <a:solidFill>
                  <a:schemeClr val="tx1"/>
                </a:solidFill>
              </a:rPr>
              <a:t>Symposium Ajanta Pharma,  J7 SOCARB , Bobo Dioulasso 2021</a:t>
            </a:r>
            <a:endParaRPr lang="fr-FR" b="1" dirty="0">
              <a:solidFill>
                <a:schemeClr val="tx1"/>
              </a:solidFill>
            </a:endParaRPr>
          </a:p>
        </p:txBody>
      </p:sp>
      <p:pic>
        <p:nvPicPr>
          <p:cNvPr id="10" name="Image 9">
            <a:extLst>
              <a:ext uri="{FF2B5EF4-FFF2-40B4-BE49-F238E27FC236}">
                <a16:creationId xmlns:a16="http://schemas.microsoft.com/office/drawing/2014/main" id="{882C9A75-A23D-4A86-96B3-0FB208367A22}"/>
              </a:ext>
            </a:extLst>
          </p:cNvPr>
          <p:cNvPicPr>
            <a:picLocks noChangeAspect="1"/>
          </p:cNvPicPr>
          <p:nvPr/>
        </p:nvPicPr>
        <p:blipFill>
          <a:blip r:embed="rId3"/>
          <a:stretch>
            <a:fillRect/>
          </a:stretch>
        </p:blipFill>
        <p:spPr>
          <a:xfrm>
            <a:off x="6934199" y="136525"/>
            <a:ext cx="5134337" cy="2371544"/>
          </a:xfrm>
          <a:prstGeom prst="rect">
            <a:avLst/>
          </a:prstGeom>
        </p:spPr>
      </p:pic>
    </p:spTree>
    <p:extLst>
      <p:ext uri="{BB962C8B-B14F-4D97-AF65-F5344CB8AC3E}">
        <p14:creationId xmlns:p14="http://schemas.microsoft.com/office/powerpoint/2010/main" val="2306939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29B0DD-776D-4F97-A39F-0F7A91F410DC}"/>
              </a:ext>
            </a:extLst>
          </p:cNvPr>
          <p:cNvSpPr>
            <a:spLocks noGrp="1"/>
          </p:cNvSpPr>
          <p:nvPr>
            <p:ph type="title"/>
          </p:nvPr>
        </p:nvSpPr>
        <p:spPr>
          <a:xfrm>
            <a:off x="838200" y="365125"/>
            <a:ext cx="5689600" cy="1325563"/>
          </a:xfrm>
        </p:spPr>
        <p:txBody>
          <a:bodyPr/>
          <a:lstStyle/>
          <a:p>
            <a:r>
              <a:rPr lang="fr-FR" b="1" i="1" dirty="0">
                <a:solidFill>
                  <a:srgbClr val="C00000"/>
                </a:solidFill>
              </a:rPr>
              <a:t>Atteintes cardio-vasculaires directes</a:t>
            </a:r>
          </a:p>
        </p:txBody>
      </p:sp>
      <p:sp>
        <p:nvSpPr>
          <p:cNvPr id="5" name="Espace réservé du numéro de diapositive 4">
            <a:extLst>
              <a:ext uri="{FF2B5EF4-FFF2-40B4-BE49-F238E27FC236}">
                <a16:creationId xmlns:a16="http://schemas.microsoft.com/office/drawing/2014/main" id="{A1F5D181-2818-4349-AD53-BFC651628757}"/>
              </a:ext>
            </a:extLst>
          </p:cNvPr>
          <p:cNvSpPr>
            <a:spLocks noGrp="1"/>
          </p:cNvSpPr>
          <p:nvPr>
            <p:ph type="sldNum" sz="quarter" idx="12"/>
          </p:nvPr>
        </p:nvSpPr>
        <p:spPr/>
        <p:txBody>
          <a:bodyPr/>
          <a:lstStyle/>
          <a:p>
            <a:fld id="{C8CA422D-9449-4C45-9FC4-97F8AC76A877}" type="slidenum">
              <a:rPr lang="fr-FR" smtClean="0"/>
              <a:t>18</a:t>
            </a:fld>
            <a:endParaRPr lang="fr-FR"/>
          </a:p>
        </p:txBody>
      </p:sp>
      <p:sp>
        <p:nvSpPr>
          <p:cNvPr id="6" name="Espace réservé du pied de page 4">
            <a:extLst>
              <a:ext uri="{FF2B5EF4-FFF2-40B4-BE49-F238E27FC236}">
                <a16:creationId xmlns:a16="http://schemas.microsoft.com/office/drawing/2014/main" id="{C1147147-C829-4952-9AC4-B4CB46B7715F}"/>
              </a:ext>
            </a:extLst>
          </p:cNvPr>
          <p:cNvSpPr>
            <a:spLocks noGrp="1"/>
          </p:cNvSpPr>
          <p:nvPr>
            <p:ph type="ftr" sz="quarter" idx="11"/>
          </p:nvPr>
        </p:nvSpPr>
        <p:spPr>
          <a:xfrm>
            <a:off x="4038600" y="6356350"/>
            <a:ext cx="4572000" cy="365125"/>
          </a:xfrm>
        </p:spPr>
        <p:txBody>
          <a:bodyPr/>
          <a:lstStyle/>
          <a:p>
            <a:r>
              <a:rPr lang="pt-BR" b="1" dirty="0">
                <a:solidFill>
                  <a:schemeClr val="tx1"/>
                </a:solidFill>
              </a:rPr>
              <a:t>Symposium Ajanta Pharma,  J7 SOCARB , Bobo Dioulasso 2021</a:t>
            </a:r>
            <a:endParaRPr lang="fr-FR" b="1" dirty="0">
              <a:solidFill>
                <a:schemeClr val="tx1"/>
              </a:solidFill>
            </a:endParaRPr>
          </a:p>
        </p:txBody>
      </p:sp>
      <p:sp>
        <p:nvSpPr>
          <p:cNvPr id="11" name="Ellipse 10">
            <a:extLst>
              <a:ext uri="{FF2B5EF4-FFF2-40B4-BE49-F238E27FC236}">
                <a16:creationId xmlns:a16="http://schemas.microsoft.com/office/drawing/2014/main" id="{B5AF190E-1C78-4640-A636-4E4881A11917}"/>
              </a:ext>
            </a:extLst>
          </p:cNvPr>
          <p:cNvSpPr/>
          <p:nvPr/>
        </p:nvSpPr>
        <p:spPr>
          <a:xfrm>
            <a:off x="1670177" y="5245830"/>
            <a:ext cx="3594100" cy="132556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656DAED1-38CA-450B-BD82-4C3EEF815BB9}"/>
              </a:ext>
            </a:extLst>
          </p:cNvPr>
          <p:cNvSpPr txBox="1"/>
          <p:nvPr/>
        </p:nvSpPr>
        <p:spPr>
          <a:xfrm>
            <a:off x="1914587" y="5578343"/>
            <a:ext cx="3181224" cy="523220"/>
          </a:xfrm>
          <a:prstGeom prst="rect">
            <a:avLst/>
          </a:prstGeom>
          <a:noFill/>
        </p:spPr>
        <p:txBody>
          <a:bodyPr wrap="square" rtlCol="0">
            <a:spAutoFit/>
          </a:bodyPr>
          <a:lstStyle/>
          <a:p>
            <a:r>
              <a:rPr lang="fr-FR" sz="2800" dirty="0"/>
              <a:t>Arythmies: TSV , TV </a:t>
            </a:r>
          </a:p>
        </p:txBody>
      </p:sp>
      <p:pic>
        <p:nvPicPr>
          <p:cNvPr id="13" name="Picture 2" descr="Coronavirus SARS-CoV-2 : origine, transmission, recherche... que sait-on ?">
            <a:extLst>
              <a:ext uri="{FF2B5EF4-FFF2-40B4-BE49-F238E27FC236}">
                <a16:creationId xmlns:a16="http://schemas.microsoft.com/office/drawing/2014/main" id="{A5A9E0C2-D4D9-45E9-A10E-1991B7763C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5256" y="1834753"/>
            <a:ext cx="1548893" cy="1633505"/>
          </a:xfrm>
          <a:prstGeom prst="rect">
            <a:avLst/>
          </a:prstGeom>
          <a:noFill/>
          <a:extLst>
            <a:ext uri="{909E8E84-426E-40DD-AFC4-6F175D3DCCD1}">
              <a14:hiddenFill xmlns:a14="http://schemas.microsoft.com/office/drawing/2010/main">
                <a:solidFill>
                  <a:srgbClr val="FFFFFF"/>
                </a:solidFill>
              </a14:hiddenFill>
            </a:ext>
          </a:extLst>
        </p:spPr>
      </p:pic>
      <p:sp>
        <p:nvSpPr>
          <p:cNvPr id="14" name="ZoneTexte 13">
            <a:extLst>
              <a:ext uri="{FF2B5EF4-FFF2-40B4-BE49-F238E27FC236}">
                <a16:creationId xmlns:a16="http://schemas.microsoft.com/office/drawing/2014/main" id="{090C15BC-ED38-4091-971B-371678CBC0EF}"/>
              </a:ext>
            </a:extLst>
          </p:cNvPr>
          <p:cNvSpPr txBox="1"/>
          <p:nvPr/>
        </p:nvSpPr>
        <p:spPr>
          <a:xfrm>
            <a:off x="317266" y="4408176"/>
            <a:ext cx="2590420" cy="461665"/>
          </a:xfrm>
          <a:prstGeom prst="rect">
            <a:avLst/>
          </a:prstGeom>
          <a:noFill/>
          <a:ln>
            <a:solidFill>
              <a:schemeClr val="accent1"/>
            </a:solidFill>
          </a:ln>
        </p:spPr>
        <p:txBody>
          <a:bodyPr wrap="square" rtlCol="0">
            <a:spAutoFit/>
          </a:bodyPr>
          <a:lstStyle/>
          <a:p>
            <a:r>
              <a:rPr lang="fr-FR" sz="2400" b="1" dirty="0"/>
              <a:t> Hypoxémie</a:t>
            </a:r>
          </a:p>
        </p:txBody>
      </p:sp>
      <p:sp>
        <p:nvSpPr>
          <p:cNvPr id="15" name="ZoneTexte 14">
            <a:extLst>
              <a:ext uri="{FF2B5EF4-FFF2-40B4-BE49-F238E27FC236}">
                <a16:creationId xmlns:a16="http://schemas.microsoft.com/office/drawing/2014/main" id="{68E7144B-6583-41DE-94C5-780F07540C83}"/>
              </a:ext>
            </a:extLst>
          </p:cNvPr>
          <p:cNvSpPr txBox="1"/>
          <p:nvPr/>
        </p:nvSpPr>
        <p:spPr>
          <a:xfrm>
            <a:off x="4339953" y="3570523"/>
            <a:ext cx="1848648" cy="461665"/>
          </a:xfrm>
          <a:prstGeom prst="rect">
            <a:avLst/>
          </a:prstGeom>
          <a:noFill/>
          <a:ln>
            <a:solidFill>
              <a:schemeClr val="accent1"/>
            </a:solidFill>
          </a:ln>
        </p:spPr>
        <p:txBody>
          <a:bodyPr wrap="square" rtlCol="0">
            <a:spAutoFit/>
          </a:bodyPr>
          <a:lstStyle/>
          <a:p>
            <a:r>
              <a:rPr lang="fr-FR" sz="2400" b="1" dirty="0"/>
              <a:t>Sepsis</a:t>
            </a:r>
          </a:p>
        </p:txBody>
      </p:sp>
      <p:sp>
        <p:nvSpPr>
          <p:cNvPr id="16" name="Flèche : bas 15">
            <a:extLst>
              <a:ext uri="{FF2B5EF4-FFF2-40B4-BE49-F238E27FC236}">
                <a16:creationId xmlns:a16="http://schemas.microsoft.com/office/drawing/2014/main" id="{47A494B6-5240-4B97-9172-631DCE46A0F1}"/>
              </a:ext>
            </a:extLst>
          </p:cNvPr>
          <p:cNvSpPr/>
          <p:nvPr/>
        </p:nvSpPr>
        <p:spPr>
          <a:xfrm>
            <a:off x="3360184" y="3670623"/>
            <a:ext cx="431674" cy="1105377"/>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a:extLst>
              <a:ext uri="{FF2B5EF4-FFF2-40B4-BE49-F238E27FC236}">
                <a16:creationId xmlns:a16="http://schemas.microsoft.com/office/drawing/2014/main" id="{DC47B7AA-0EF5-4C79-A490-092573537017}"/>
              </a:ext>
            </a:extLst>
          </p:cNvPr>
          <p:cNvSpPr txBox="1"/>
          <p:nvPr/>
        </p:nvSpPr>
        <p:spPr>
          <a:xfrm>
            <a:off x="317266" y="3570523"/>
            <a:ext cx="3042918" cy="461665"/>
          </a:xfrm>
          <a:prstGeom prst="rect">
            <a:avLst/>
          </a:prstGeom>
          <a:noFill/>
          <a:ln>
            <a:solidFill>
              <a:schemeClr val="accent1"/>
            </a:solidFill>
          </a:ln>
        </p:spPr>
        <p:txBody>
          <a:bodyPr wrap="square" rtlCol="0">
            <a:spAutoFit/>
          </a:bodyPr>
          <a:lstStyle/>
          <a:p>
            <a:r>
              <a:rPr lang="fr-FR" sz="2400" b="1" dirty="0"/>
              <a:t>Atteinte myocardique</a:t>
            </a:r>
          </a:p>
        </p:txBody>
      </p:sp>
      <p:sp>
        <p:nvSpPr>
          <p:cNvPr id="21" name="ZoneTexte 20">
            <a:extLst>
              <a:ext uri="{FF2B5EF4-FFF2-40B4-BE49-F238E27FC236}">
                <a16:creationId xmlns:a16="http://schemas.microsoft.com/office/drawing/2014/main" id="{4D1D8ABF-489A-40F2-9B1D-384F64F1C5F3}"/>
              </a:ext>
            </a:extLst>
          </p:cNvPr>
          <p:cNvSpPr txBox="1"/>
          <p:nvPr/>
        </p:nvSpPr>
        <p:spPr>
          <a:xfrm>
            <a:off x="4339953" y="4130611"/>
            <a:ext cx="2590420" cy="461665"/>
          </a:xfrm>
          <a:prstGeom prst="rect">
            <a:avLst/>
          </a:prstGeom>
          <a:noFill/>
          <a:ln>
            <a:solidFill>
              <a:schemeClr val="accent1"/>
            </a:solidFill>
          </a:ln>
        </p:spPr>
        <p:txBody>
          <a:bodyPr wrap="square" rtlCol="0">
            <a:spAutoFit/>
          </a:bodyPr>
          <a:lstStyle/>
          <a:p>
            <a:r>
              <a:rPr lang="fr-FR" sz="2400" b="1" dirty="0"/>
              <a:t>Inflammation</a:t>
            </a:r>
          </a:p>
        </p:txBody>
      </p:sp>
      <p:sp>
        <p:nvSpPr>
          <p:cNvPr id="22" name="ZoneTexte 21">
            <a:extLst>
              <a:ext uri="{FF2B5EF4-FFF2-40B4-BE49-F238E27FC236}">
                <a16:creationId xmlns:a16="http://schemas.microsoft.com/office/drawing/2014/main" id="{E0454DA1-48CA-4866-8B4F-3AB530727D50}"/>
              </a:ext>
            </a:extLst>
          </p:cNvPr>
          <p:cNvSpPr txBox="1"/>
          <p:nvPr/>
        </p:nvSpPr>
        <p:spPr>
          <a:xfrm>
            <a:off x="4339953" y="4784165"/>
            <a:ext cx="2590420" cy="461665"/>
          </a:xfrm>
          <a:prstGeom prst="rect">
            <a:avLst/>
          </a:prstGeom>
          <a:noFill/>
          <a:ln>
            <a:solidFill>
              <a:schemeClr val="accent1"/>
            </a:solidFill>
          </a:ln>
        </p:spPr>
        <p:txBody>
          <a:bodyPr wrap="square" rtlCol="0">
            <a:spAutoFit/>
          </a:bodyPr>
          <a:lstStyle/>
          <a:p>
            <a:r>
              <a:rPr lang="fr-FR" sz="2400" b="1" dirty="0"/>
              <a:t>troubles ioniques</a:t>
            </a:r>
          </a:p>
        </p:txBody>
      </p:sp>
      <p:pic>
        <p:nvPicPr>
          <p:cNvPr id="23" name="Image 22">
            <a:extLst>
              <a:ext uri="{FF2B5EF4-FFF2-40B4-BE49-F238E27FC236}">
                <a16:creationId xmlns:a16="http://schemas.microsoft.com/office/drawing/2014/main" id="{177EA12E-35A8-420B-8312-4D655157306B}"/>
              </a:ext>
            </a:extLst>
          </p:cNvPr>
          <p:cNvPicPr>
            <a:picLocks noChangeAspect="1"/>
          </p:cNvPicPr>
          <p:nvPr/>
        </p:nvPicPr>
        <p:blipFill>
          <a:blip r:embed="rId4"/>
          <a:stretch>
            <a:fillRect/>
          </a:stretch>
        </p:blipFill>
        <p:spPr>
          <a:xfrm>
            <a:off x="6188601" y="136525"/>
            <a:ext cx="5856720" cy="2562362"/>
          </a:xfrm>
          <a:prstGeom prst="rect">
            <a:avLst/>
          </a:prstGeom>
        </p:spPr>
      </p:pic>
    </p:spTree>
    <p:extLst>
      <p:ext uri="{BB962C8B-B14F-4D97-AF65-F5344CB8AC3E}">
        <p14:creationId xmlns:p14="http://schemas.microsoft.com/office/powerpoint/2010/main" val="28438130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29B0DD-776D-4F97-A39F-0F7A91F410DC}"/>
              </a:ext>
            </a:extLst>
          </p:cNvPr>
          <p:cNvSpPr>
            <a:spLocks noGrp="1"/>
          </p:cNvSpPr>
          <p:nvPr>
            <p:ph type="title"/>
          </p:nvPr>
        </p:nvSpPr>
        <p:spPr>
          <a:xfrm>
            <a:off x="838200" y="365125"/>
            <a:ext cx="5689600" cy="1325563"/>
          </a:xfrm>
        </p:spPr>
        <p:txBody>
          <a:bodyPr/>
          <a:lstStyle/>
          <a:p>
            <a:r>
              <a:rPr lang="fr-FR" b="1" i="1" dirty="0">
                <a:solidFill>
                  <a:srgbClr val="C00000"/>
                </a:solidFill>
              </a:rPr>
              <a:t>Atteintes cardio-vasculaires directes</a:t>
            </a:r>
          </a:p>
        </p:txBody>
      </p:sp>
      <p:sp>
        <p:nvSpPr>
          <p:cNvPr id="5" name="Espace réservé du numéro de diapositive 4">
            <a:extLst>
              <a:ext uri="{FF2B5EF4-FFF2-40B4-BE49-F238E27FC236}">
                <a16:creationId xmlns:a16="http://schemas.microsoft.com/office/drawing/2014/main" id="{A1F5D181-2818-4349-AD53-BFC651628757}"/>
              </a:ext>
            </a:extLst>
          </p:cNvPr>
          <p:cNvSpPr>
            <a:spLocks noGrp="1"/>
          </p:cNvSpPr>
          <p:nvPr>
            <p:ph type="sldNum" sz="quarter" idx="12"/>
          </p:nvPr>
        </p:nvSpPr>
        <p:spPr/>
        <p:txBody>
          <a:bodyPr/>
          <a:lstStyle/>
          <a:p>
            <a:fld id="{C8CA422D-9449-4C45-9FC4-97F8AC76A877}" type="slidenum">
              <a:rPr lang="fr-FR" smtClean="0"/>
              <a:t>19</a:t>
            </a:fld>
            <a:endParaRPr lang="fr-FR"/>
          </a:p>
        </p:txBody>
      </p:sp>
      <p:sp>
        <p:nvSpPr>
          <p:cNvPr id="6" name="Espace réservé du pied de page 4">
            <a:extLst>
              <a:ext uri="{FF2B5EF4-FFF2-40B4-BE49-F238E27FC236}">
                <a16:creationId xmlns:a16="http://schemas.microsoft.com/office/drawing/2014/main" id="{C1147147-C829-4952-9AC4-B4CB46B7715F}"/>
              </a:ext>
            </a:extLst>
          </p:cNvPr>
          <p:cNvSpPr>
            <a:spLocks noGrp="1"/>
          </p:cNvSpPr>
          <p:nvPr>
            <p:ph type="ftr" sz="quarter" idx="11"/>
          </p:nvPr>
        </p:nvSpPr>
        <p:spPr>
          <a:xfrm>
            <a:off x="4038600" y="6356350"/>
            <a:ext cx="4572000" cy="365125"/>
          </a:xfrm>
        </p:spPr>
        <p:txBody>
          <a:bodyPr/>
          <a:lstStyle/>
          <a:p>
            <a:r>
              <a:rPr lang="pt-BR" b="1" dirty="0">
                <a:solidFill>
                  <a:schemeClr val="tx1"/>
                </a:solidFill>
              </a:rPr>
              <a:t>Symposium Ajanta Pharma,  J7 SOCARB , Bobo Dioulasso 2021</a:t>
            </a:r>
            <a:endParaRPr lang="fr-FR" b="1" dirty="0">
              <a:solidFill>
                <a:schemeClr val="tx1"/>
              </a:solidFill>
            </a:endParaRPr>
          </a:p>
        </p:txBody>
      </p:sp>
      <p:sp>
        <p:nvSpPr>
          <p:cNvPr id="11" name="Ellipse 10">
            <a:extLst>
              <a:ext uri="{FF2B5EF4-FFF2-40B4-BE49-F238E27FC236}">
                <a16:creationId xmlns:a16="http://schemas.microsoft.com/office/drawing/2014/main" id="{B5AF190E-1C78-4640-A636-4E4881A11917}"/>
              </a:ext>
            </a:extLst>
          </p:cNvPr>
          <p:cNvSpPr/>
          <p:nvPr/>
        </p:nvSpPr>
        <p:spPr>
          <a:xfrm>
            <a:off x="838200" y="5073149"/>
            <a:ext cx="4865176" cy="132556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656DAED1-38CA-450B-BD82-4C3EEF815BB9}"/>
              </a:ext>
            </a:extLst>
          </p:cNvPr>
          <p:cNvSpPr txBox="1"/>
          <p:nvPr/>
        </p:nvSpPr>
        <p:spPr>
          <a:xfrm>
            <a:off x="1295400" y="5502511"/>
            <a:ext cx="4190999" cy="523220"/>
          </a:xfrm>
          <a:prstGeom prst="rect">
            <a:avLst/>
          </a:prstGeom>
          <a:noFill/>
        </p:spPr>
        <p:txBody>
          <a:bodyPr wrap="square" rtlCol="0">
            <a:spAutoFit/>
          </a:bodyPr>
          <a:lstStyle/>
          <a:p>
            <a:r>
              <a:rPr lang="fr-FR" sz="2800" b="1" dirty="0"/>
              <a:t>Myocardiopathie de stress </a:t>
            </a:r>
          </a:p>
        </p:txBody>
      </p:sp>
      <p:pic>
        <p:nvPicPr>
          <p:cNvPr id="13" name="Picture 2" descr="Coronavirus SARS-CoV-2 : origine, transmission, recherche... que sait-on ?">
            <a:extLst>
              <a:ext uri="{FF2B5EF4-FFF2-40B4-BE49-F238E27FC236}">
                <a16:creationId xmlns:a16="http://schemas.microsoft.com/office/drawing/2014/main" id="{A5A9E0C2-D4D9-45E9-A10E-1991B7763C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5256" y="1834753"/>
            <a:ext cx="1548893" cy="1633505"/>
          </a:xfrm>
          <a:prstGeom prst="rect">
            <a:avLst/>
          </a:prstGeom>
          <a:noFill/>
          <a:extLst>
            <a:ext uri="{909E8E84-426E-40DD-AFC4-6F175D3DCCD1}">
              <a14:hiddenFill xmlns:a14="http://schemas.microsoft.com/office/drawing/2010/main">
                <a:solidFill>
                  <a:srgbClr val="FFFFFF"/>
                </a:solidFill>
              </a14:hiddenFill>
            </a:ext>
          </a:extLst>
        </p:spPr>
      </p:pic>
      <p:sp>
        <p:nvSpPr>
          <p:cNvPr id="14" name="ZoneTexte 13">
            <a:extLst>
              <a:ext uri="{FF2B5EF4-FFF2-40B4-BE49-F238E27FC236}">
                <a16:creationId xmlns:a16="http://schemas.microsoft.com/office/drawing/2014/main" id="{090C15BC-ED38-4091-971B-371678CBC0EF}"/>
              </a:ext>
            </a:extLst>
          </p:cNvPr>
          <p:cNvSpPr txBox="1"/>
          <p:nvPr/>
        </p:nvSpPr>
        <p:spPr>
          <a:xfrm>
            <a:off x="4408165" y="3807812"/>
            <a:ext cx="5402041" cy="461665"/>
          </a:xfrm>
          <a:prstGeom prst="rect">
            <a:avLst/>
          </a:prstGeom>
          <a:noFill/>
          <a:ln>
            <a:solidFill>
              <a:schemeClr val="accent1"/>
            </a:solidFill>
          </a:ln>
        </p:spPr>
        <p:txBody>
          <a:bodyPr wrap="square" rtlCol="0">
            <a:spAutoFit/>
          </a:bodyPr>
          <a:lstStyle/>
          <a:p>
            <a:r>
              <a:rPr lang="fr-FR" sz="2400" b="1" dirty="0"/>
              <a:t>Fièvre               Décharge adrénergique </a:t>
            </a:r>
          </a:p>
        </p:txBody>
      </p:sp>
      <p:sp>
        <p:nvSpPr>
          <p:cNvPr id="16" name="Flèche : bas 15">
            <a:extLst>
              <a:ext uri="{FF2B5EF4-FFF2-40B4-BE49-F238E27FC236}">
                <a16:creationId xmlns:a16="http://schemas.microsoft.com/office/drawing/2014/main" id="{47A494B6-5240-4B97-9172-631DCE46A0F1}"/>
              </a:ext>
            </a:extLst>
          </p:cNvPr>
          <p:cNvSpPr/>
          <p:nvPr/>
        </p:nvSpPr>
        <p:spPr>
          <a:xfrm>
            <a:off x="3360184" y="3670623"/>
            <a:ext cx="431674" cy="1105377"/>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a:extLst>
              <a:ext uri="{FF2B5EF4-FFF2-40B4-BE49-F238E27FC236}">
                <a16:creationId xmlns:a16="http://schemas.microsoft.com/office/drawing/2014/main" id="{4D1D8ABF-489A-40F2-9B1D-384F64F1C5F3}"/>
              </a:ext>
            </a:extLst>
          </p:cNvPr>
          <p:cNvSpPr txBox="1"/>
          <p:nvPr/>
        </p:nvSpPr>
        <p:spPr>
          <a:xfrm>
            <a:off x="574683" y="3743233"/>
            <a:ext cx="2590420" cy="461665"/>
          </a:xfrm>
          <a:prstGeom prst="rect">
            <a:avLst/>
          </a:prstGeom>
          <a:noFill/>
          <a:ln>
            <a:solidFill>
              <a:schemeClr val="accent1"/>
            </a:solidFill>
          </a:ln>
        </p:spPr>
        <p:txBody>
          <a:bodyPr wrap="square" rtlCol="0">
            <a:spAutoFit/>
          </a:bodyPr>
          <a:lstStyle/>
          <a:p>
            <a:r>
              <a:rPr lang="fr-FR" sz="2400" b="1" dirty="0"/>
              <a:t>Inflammation</a:t>
            </a:r>
          </a:p>
        </p:txBody>
      </p:sp>
      <p:sp>
        <p:nvSpPr>
          <p:cNvPr id="18" name="ZoneTexte 17">
            <a:extLst>
              <a:ext uri="{FF2B5EF4-FFF2-40B4-BE49-F238E27FC236}">
                <a16:creationId xmlns:a16="http://schemas.microsoft.com/office/drawing/2014/main" id="{3E71AE77-4A7B-426F-B7F4-905FFEF8A6FD}"/>
              </a:ext>
            </a:extLst>
          </p:cNvPr>
          <p:cNvSpPr txBox="1"/>
          <p:nvPr/>
        </p:nvSpPr>
        <p:spPr>
          <a:xfrm>
            <a:off x="602875" y="4288721"/>
            <a:ext cx="2590420" cy="461665"/>
          </a:xfrm>
          <a:prstGeom prst="rect">
            <a:avLst/>
          </a:prstGeom>
          <a:noFill/>
          <a:ln>
            <a:solidFill>
              <a:schemeClr val="accent1"/>
            </a:solidFill>
          </a:ln>
        </p:spPr>
        <p:txBody>
          <a:bodyPr wrap="square" rtlCol="0">
            <a:spAutoFit/>
          </a:bodyPr>
          <a:lstStyle/>
          <a:p>
            <a:r>
              <a:rPr lang="fr-FR" sz="2400" b="1" dirty="0"/>
              <a:t>Stress</a:t>
            </a:r>
          </a:p>
        </p:txBody>
      </p:sp>
      <p:sp>
        <p:nvSpPr>
          <p:cNvPr id="3" name="Flèche : droite 2">
            <a:extLst>
              <a:ext uri="{FF2B5EF4-FFF2-40B4-BE49-F238E27FC236}">
                <a16:creationId xmlns:a16="http://schemas.microsoft.com/office/drawing/2014/main" id="{4B360FB8-D278-41C4-8393-C1CCAD869D30}"/>
              </a:ext>
            </a:extLst>
          </p:cNvPr>
          <p:cNvSpPr/>
          <p:nvPr/>
        </p:nvSpPr>
        <p:spPr>
          <a:xfrm>
            <a:off x="5486399" y="3974065"/>
            <a:ext cx="609601" cy="2308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84907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E53476-43E3-41F8-84A6-5F7FFD21F311}"/>
              </a:ext>
            </a:extLst>
          </p:cNvPr>
          <p:cNvSpPr>
            <a:spLocks noGrp="1"/>
          </p:cNvSpPr>
          <p:nvPr>
            <p:ph type="ctrTitle"/>
          </p:nvPr>
        </p:nvSpPr>
        <p:spPr>
          <a:xfrm>
            <a:off x="1524000" y="1705597"/>
            <a:ext cx="9144000" cy="3077841"/>
          </a:xfrm>
          <a:ln w="57150">
            <a:solidFill>
              <a:srgbClr val="002060"/>
            </a:solidFill>
          </a:ln>
        </p:spPr>
        <p:txBody>
          <a:bodyPr>
            <a:normAutofit fontScale="90000"/>
          </a:bodyPr>
          <a:lstStyle/>
          <a:p>
            <a:r>
              <a:rPr lang="fr-FR" b="1" dirty="0"/>
              <a:t>THERAPEUTIQUE CARDIOVASCULAIRE AU COURS DE L’INFECTION A  CORONAVIRUS </a:t>
            </a:r>
          </a:p>
        </p:txBody>
      </p:sp>
      <p:pic>
        <p:nvPicPr>
          <p:cNvPr id="1026" name="Picture 2" descr="Université Joseph Ki-Zerbo - Home | Facebook">
            <a:extLst>
              <a:ext uri="{FF2B5EF4-FFF2-40B4-BE49-F238E27FC236}">
                <a16:creationId xmlns:a16="http://schemas.microsoft.com/office/drawing/2014/main" id="{85D77064-91DF-434D-A072-254E568170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16" y="5286516"/>
            <a:ext cx="1512168" cy="15121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entre Hospitalier Universitaire Yalgado Ouédraogo | Facebook">
            <a:extLst>
              <a:ext uri="{FF2B5EF4-FFF2-40B4-BE49-F238E27FC236}">
                <a16:creationId xmlns:a16="http://schemas.microsoft.com/office/drawing/2014/main" id="{2A43729D-225F-49DF-8635-D5EFA706C6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79832" y="5345832"/>
            <a:ext cx="1512168" cy="1512168"/>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8D1DC629-5F19-47B6-8ADE-A30A0F5DFDD6}"/>
              </a:ext>
            </a:extLst>
          </p:cNvPr>
          <p:cNvSpPr txBox="1"/>
          <p:nvPr/>
        </p:nvSpPr>
        <p:spPr>
          <a:xfrm>
            <a:off x="7023100" y="5086955"/>
            <a:ext cx="3644900" cy="1077218"/>
          </a:xfrm>
          <a:prstGeom prst="rect">
            <a:avLst/>
          </a:prstGeom>
          <a:solidFill>
            <a:srgbClr val="002060"/>
          </a:solidFill>
        </p:spPr>
        <p:txBody>
          <a:bodyPr wrap="square" rtlCol="0">
            <a:spAutoFit/>
          </a:bodyPr>
          <a:lstStyle/>
          <a:p>
            <a:r>
              <a:rPr lang="fr-FR" sz="3200" b="1" i="1" dirty="0">
                <a:solidFill>
                  <a:schemeClr val="bg1"/>
                </a:solidFill>
              </a:rPr>
              <a:t>Anna THIAM TALL </a:t>
            </a:r>
          </a:p>
          <a:p>
            <a:r>
              <a:rPr lang="fr-FR" sz="3200" b="1" i="1" dirty="0">
                <a:solidFill>
                  <a:schemeClr val="bg1"/>
                </a:solidFill>
              </a:rPr>
              <a:t>              BF </a:t>
            </a:r>
          </a:p>
        </p:txBody>
      </p:sp>
      <p:sp>
        <p:nvSpPr>
          <p:cNvPr id="5" name="Espace réservé du pied de page 4">
            <a:extLst>
              <a:ext uri="{FF2B5EF4-FFF2-40B4-BE49-F238E27FC236}">
                <a16:creationId xmlns:a16="http://schemas.microsoft.com/office/drawing/2014/main" id="{83466D7A-CACC-44DE-B586-634D96BE148B}"/>
              </a:ext>
            </a:extLst>
          </p:cNvPr>
          <p:cNvSpPr>
            <a:spLocks noGrp="1"/>
          </p:cNvSpPr>
          <p:nvPr>
            <p:ph type="ftr" sz="quarter" idx="11"/>
          </p:nvPr>
        </p:nvSpPr>
        <p:spPr>
          <a:xfrm>
            <a:off x="4038600" y="6356350"/>
            <a:ext cx="4572000" cy="365125"/>
          </a:xfrm>
        </p:spPr>
        <p:txBody>
          <a:bodyPr/>
          <a:lstStyle/>
          <a:p>
            <a:r>
              <a:rPr lang="pt-BR" b="1" dirty="0">
                <a:solidFill>
                  <a:schemeClr val="tx1"/>
                </a:solidFill>
              </a:rPr>
              <a:t>Symposium Ajanta Pharma,  J7 SOCARB , Bobo Dioulasso 2021</a:t>
            </a:r>
            <a:endParaRPr lang="fr-FR" b="1" dirty="0">
              <a:solidFill>
                <a:schemeClr val="tx1"/>
              </a:solidFill>
            </a:endParaRPr>
          </a:p>
        </p:txBody>
      </p:sp>
      <p:sp>
        <p:nvSpPr>
          <p:cNvPr id="6" name="Espace réservé du numéro de diapositive 5">
            <a:extLst>
              <a:ext uri="{FF2B5EF4-FFF2-40B4-BE49-F238E27FC236}">
                <a16:creationId xmlns:a16="http://schemas.microsoft.com/office/drawing/2014/main" id="{02FE5394-B34E-428C-9D35-76E2DC26491B}"/>
              </a:ext>
            </a:extLst>
          </p:cNvPr>
          <p:cNvSpPr>
            <a:spLocks noGrp="1"/>
          </p:cNvSpPr>
          <p:nvPr>
            <p:ph type="sldNum" sz="quarter" idx="12"/>
          </p:nvPr>
        </p:nvSpPr>
        <p:spPr/>
        <p:txBody>
          <a:bodyPr/>
          <a:lstStyle/>
          <a:p>
            <a:fld id="{C8CA422D-9449-4C45-9FC4-97F8AC76A877}" type="slidenum">
              <a:rPr lang="fr-FR" b="1" smtClean="0">
                <a:solidFill>
                  <a:schemeClr val="tx1"/>
                </a:solidFill>
              </a:rPr>
              <a:t>2</a:t>
            </a:fld>
            <a:endParaRPr lang="fr-FR" b="1" dirty="0">
              <a:solidFill>
                <a:schemeClr val="tx1"/>
              </a:solidFill>
            </a:endParaRPr>
          </a:p>
        </p:txBody>
      </p:sp>
      <p:pic>
        <p:nvPicPr>
          <p:cNvPr id="8" name="Picture 3">
            <a:extLst>
              <a:ext uri="{FF2B5EF4-FFF2-40B4-BE49-F238E27FC236}">
                <a16:creationId xmlns:a16="http://schemas.microsoft.com/office/drawing/2014/main" id="{0FCFFDD4-7A15-4F8A-8799-B7D75E630A0F}"/>
              </a:ext>
            </a:extLst>
          </p:cNvPr>
          <p:cNvPicPr>
            <a:picLocks noChangeAspect="1" noChangeArrowheads="1"/>
          </p:cNvPicPr>
          <p:nvPr/>
        </p:nvPicPr>
        <p:blipFill>
          <a:blip r:embed="rId5" cstate="print"/>
          <a:srcRect/>
          <a:stretch>
            <a:fillRect/>
          </a:stretch>
        </p:blipFill>
        <p:spPr bwMode="auto">
          <a:xfrm>
            <a:off x="35496" y="-27384"/>
            <a:ext cx="1512168" cy="151216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Rectangle à coins arrondis 4">
            <a:extLst>
              <a:ext uri="{FF2B5EF4-FFF2-40B4-BE49-F238E27FC236}">
                <a16:creationId xmlns:a16="http://schemas.microsoft.com/office/drawing/2014/main" id="{9D0970EC-2CB4-4E0D-B330-8E3F7B38CA6A}"/>
              </a:ext>
            </a:extLst>
          </p:cNvPr>
          <p:cNvSpPr/>
          <p:nvPr/>
        </p:nvSpPr>
        <p:spPr>
          <a:xfrm>
            <a:off x="1594284" y="-1258"/>
            <a:ext cx="10597716" cy="1484784"/>
          </a:xfrm>
          <a:prstGeom prst="roundRect">
            <a:avLst/>
          </a:prstGeom>
          <a:solidFill>
            <a:srgbClr val="7030A0"/>
          </a:solidFill>
          <a:ln>
            <a:solidFill>
              <a:srgbClr val="0070C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400" b="1" dirty="0">
                <a:solidFill>
                  <a:prstClr val="white"/>
                </a:solidFill>
              </a:rPr>
              <a:t>7</a:t>
            </a:r>
            <a:r>
              <a:rPr lang="fr-FR" sz="2400" b="1" baseline="30000" dirty="0">
                <a:solidFill>
                  <a:prstClr val="white"/>
                </a:solidFill>
              </a:rPr>
              <a:t>èmes</a:t>
            </a:r>
            <a:r>
              <a:rPr lang="fr-FR" sz="2400" b="1" dirty="0">
                <a:solidFill>
                  <a:prstClr val="white"/>
                </a:solidFill>
              </a:rPr>
              <a:t> JOURNEES DE LA SOCIETE DE CARDIOLOGIE DU BURKINA</a:t>
            </a:r>
          </a:p>
          <a:p>
            <a:pPr algn="ctr"/>
            <a:r>
              <a:rPr lang="fr-FR" sz="2400" b="1" dirty="0">
                <a:solidFill>
                  <a:prstClr val="white"/>
                </a:solidFill>
              </a:rPr>
              <a:t>27-28-29 0CTOBRE 2021</a:t>
            </a:r>
          </a:p>
        </p:txBody>
      </p:sp>
    </p:spTree>
    <p:extLst>
      <p:ext uri="{BB962C8B-B14F-4D97-AF65-F5344CB8AC3E}">
        <p14:creationId xmlns:p14="http://schemas.microsoft.com/office/powerpoint/2010/main" val="39760870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679892" y="3602950"/>
            <a:ext cx="4068654" cy="65933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Myocardite</a:t>
            </a:r>
          </a:p>
        </p:txBody>
      </p:sp>
      <p:sp>
        <p:nvSpPr>
          <p:cNvPr id="8" name="Rectangle 7"/>
          <p:cNvSpPr/>
          <p:nvPr/>
        </p:nvSpPr>
        <p:spPr>
          <a:xfrm>
            <a:off x="860919" y="4361921"/>
            <a:ext cx="4068654" cy="65933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Syndromes coronariens aigus  (rupture de plaque) </a:t>
            </a:r>
          </a:p>
        </p:txBody>
      </p:sp>
      <p:sp>
        <p:nvSpPr>
          <p:cNvPr id="9" name="Rectangle 8"/>
          <p:cNvSpPr/>
          <p:nvPr/>
        </p:nvSpPr>
        <p:spPr>
          <a:xfrm>
            <a:off x="860920" y="3608731"/>
            <a:ext cx="4068653" cy="65933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Décompensation d’une cardiopathie</a:t>
            </a:r>
          </a:p>
        </p:txBody>
      </p:sp>
      <p:sp>
        <p:nvSpPr>
          <p:cNvPr id="10" name="Rectangle 9"/>
          <p:cNvSpPr/>
          <p:nvPr/>
        </p:nvSpPr>
        <p:spPr>
          <a:xfrm>
            <a:off x="891563" y="5136229"/>
            <a:ext cx="4068654" cy="65933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Accidents </a:t>
            </a:r>
            <a:r>
              <a:rPr lang="fr-FR" sz="2000" b="1" dirty="0" err="1"/>
              <a:t>thrombo-emboliques</a:t>
            </a:r>
            <a:r>
              <a:rPr lang="fr-FR" sz="2000" b="1" dirty="0"/>
              <a:t> veineux et artériels</a:t>
            </a:r>
          </a:p>
        </p:txBody>
      </p:sp>
      <p:sp>
        <p:nvSpPr>
          <p:cNvPr id="11" name="Rectangle 10"/>
          <p:cNvSpPr/>
          <p:nvPr/>
        </p:nvSpPr>
        <p:spPr>
          <a:xfrm>
            <a:off x="5679892" y="4481726"/>
            <a:ext cx="4068654" cy="65933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Arythmies </a:t>
            </a:r>
          </a:p>
        </p:txBody>
      </p:sp>
      <p:sp>
        <p:nvSpPr>
          <p:cNvPr id="12" name="Espace réservé du numéro de diapositive 11">
            <a:extLst>
              <a:ext uri="{FF2B5EF4-FFF2-40B4-BE49-F238E27FC236}">
                <a16:creationId xmlns:a16="http://schemas.microsoft.com/office/drawing/2014/main" id="{B4B25577-2F4B-4EF7-B441-F3E19FB2DBED}"/>
              </a:ext>
            </a:extLst>
          </p:cNvPr>
          <p:cNvSpPr>
            <a:spLocks noGrp="1"/>
          </p:cNvSpPr>
          <p:nvPr>
            <p:ph type="sldNum" sz="quarter" idx="12"/>
          </p:nvPr>
        </p:nvSpPr>
        <p:spPr/>
        <p:txBody>
          <a:bodyPr/>
          <a:lstStyle/>
          <a:p>
            <a:fld id="{C8CA422D-9449-4C45-9FC4-97F8AC76A877}" type="slidenum">
              <a:rPr lang="fr-FR" smtClean="0"/>
              <a:t>20</a:t>
            </a:fld>
            <a:endParaRPr lang="fr-FR"/>
          </a:p>
        </p:txBody>
      </p:sp>
      <p:sp>
        <p:nvSpPr>
          <p:cNvPr id="17" name="Espace réservé du pied de page 4">
            <a:extLst>
              <a:ext uri="{FF2B5EF4-FFF2-40B4-BE49-F238E27FC236}">
                <a16:creationId xmlns:a16="http://schemas.microsoft.com/office/drawing/2014/main" id="{D72AD362-CE2E-450D-8F32-D5AAA57BA2CC}"/>
              </a:ext>
            </a:extLst>
          </p:cNvPr>
          <p:cNvSpPr>
            <a:spLocks noGrp="1"/>
          </p:cNvSpPr>
          <p:nvPr>
            <p:ph type="ftr" sz="quarter" idx="11"/>
          </p:nvPr>
        </p:nvSpPr>
        <p:spPr>
          <a:xfrm>
            <a:off x="4038600" y="6356350"/>
            <a:ext cx="4572000" cy="365125"/>
          </a:xfrm>
        </p:spPr>
        <p:txBody>
          <a:bodyPr/>
          <a:lstStyle/>
          <a:p>
            <a:r>
              <a:rPr lang="pt-BR" b="1" dirty="0">
                <a:solidFill>
                  <a:schemeClr val="tx1"/>
                </a:solidFill>
              </a:rPr>
              <a:t>Symposium Ajanta Pharma,  J7 SOCARB , Bobo Dioulasso 2021</a:t>
            </a:r>
            <a:endParaRPr lang="fr-FR" b="1" dirty="0">
              <a:solidFill>
                <a:schemeClr val="tx1"/>
              </a:solidFill>
            </a:endParaRPr>
          </a:p>
        </p:txBody>
      </p:sp>
      <p:sp>
        <p:nvSpPr>
          <p:cNvPr id="3" name="ZoneTexte 2">
            <a:extLst>
              <a:ext uri="{FF2B5EF4-FFF2-40B4-BE49-F238E27FC236}">
                <a16:creationId xmlns:a16="http://schemas.microsoft.com/office/drawing/2014/main" id="{EDE21F3C-7B43-41E1-9167-5911E34D5EE4}"/>
              </a:ext>
            </a:extLst>
          </p:cNvPr>
          <p:cNvSpPr txBox="1"/>
          <p:nvPr/>
        </p:nvSpPr>
        <p:spPr>
          <a:xfrm>
            <a:off x="295137" y="222534"/>
            <a:ext cx="3416300" cy="461665"/>
          </a:xfrm>
          <a:prstGeom prst="rect">
            <a:avLst/>
          </a:prstGeom>
          <a:noFill/>
        </p:spPr>
        <p:txBody>
          <a:bodyPr wrap="square" rtlCol="0">
            <a:spAutoFit/>
          </a:bodyPr>
          <a:lstStyle/>
          <a:p>
            <a:r>
              <a:rPr lang="fr-FR" sz="2400" b="1" dirty="0"/>
              <a:t>En résumé </a:t>
            </a:r>
          </a:p>
        </p:txBody>
      </p:sp>
      <p:sp>
        <p:nvSpPr>
          <p:cNvPr id="4" name="Rectangle : avec coin rogné 3">
            <a:extLst>
              <a:ext uri="{FF2B5EF4-FFF2-40B4-BE49-F238E27FC236}">
                <a16:creationId xmlns:a16="http://schemas.microsoft.com/office/drawing/2014/main" id="{C2732F0F-0ABB-420A-A9D4-99DDAA131FD2}"/>
              </a:ext>
            </a:extLst>
          </p:cNvPr>
          <p:cNvSpPr/>
          <p:nvPr/>
        </p:nvSpPr>
        <p:spPr>
          <a:xfrm>
            <a:off x="863599" y="1029931"/>
            <a:ext cx="1734537" cy="938081"/>
          </a:xfrm>
          <a:prstGeom prst="snip1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 avec coin rogné 17">
            <a:extLst>
              <a:ext uri="{FF2B5EF4-FFF2-40B4-BE49-F238E27FC236}">
                <a16:creationId xmlns:a16="http://schemas.microsoft.com/office/drawing/2014/main" id="{68934B0F-937E-4BA5-8AAB-D425A1F500CD}"/>
              </a:ext>
            </a:extLst>
          </p:cNvPr>
          <p:cNvSpPr/>
          <p:nvPr/>
        </p:nvSpPr>
        <p:spPr>
          <a:xfrm>
            <a:off x="6522701" y="2141730"/>
            <a:ext cx="2087899" cy="1040873"/>
          </a:xfrm>
          <a:prstGeom prst="snip1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 avec coin rogné 18">
            <a:extLst>
              <a:ext uri="{FF2B5EF4-FFF2-40B4-BE49-F238E27FC236}">
                <a16:creationId xmlns:a16="http://schemas.microsoft.com/office/drawing/2014/main" id="{C6A5D8AE-40B8-4395-B820-19D7A26570D8}"/>
              </a:ext>
            </a:extLst>
          </p:cNvPr>
          <p:cNvSpPr/>
          <p:nvPr/>
        </p:nvSpPr>
        <p:spPr>
          <a:xfrm>
            <a:off x="4673600" y="1774631"/>
            <a:ext cx="1750540" cy="1040873"/>
          </a:xfrm>
          <a:prstGeom prst="snip1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 avec coin rogné 19">
            <a:extLst>
              <a:ext uri="{FF2B5EF4-FFF2-40B4-BE49-F238E27FC236}">
                <a16:creationId xmlns:a16="http://schemas.microsoft.com/office/drawing/2014/main" id="{C6E68CFC-1E14-49EB-83EC-07FB2B59C4D2}"/>
              </a:ext>
            </a:extLst>
          </p:cNvPr>
          <p:cNvSpPr/>
          <p:nvPr/>
        </p:nvSpPr>
        <p:spPr>
          <a:xfrm>
            <a:off x="2699738" y="1308630"/>
            <a:ext cx="1754384" cy="938081"/>
          </a:xfrm>
          <a:prstGeom prst="snip1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 avec coin rogné 20">
            <a:extLst>
              <a:ext uri="{FF2B5EF4-FFF2-40B4-BE49-F238E27FC236}">
                <a16:creationId xmlns:a16="http://schemas.microsoft.com/office/drawing/2014/main" id="{71E7AEAC-67DD-4BC1-9C4A-1C0876C62CFB}"/>
              </a:ext>
            </a:extLst>
          </p:cNvPr>
          <p:cNvSpPr/>
          <p:nvPr/>
        </p:nvSpPr>
        <p:spPr>
          <a:xfrm>
            <a:off x="8928278" y="2422862"/>
            <a:ext cx="2031822" cy="1006138"/>
          </a:xfrm>
          <a:prstGeom prst="snip1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AF3BC8EB-35E9-4D56-8A41-EEEFC461C3E9}"/>
              </a:ext>
            </a:extLst>
          </p:cNvPr>
          <p:cNvSpPr txBox="1"/>
          <p:nvPr/>
        </p:nvSpPr>
        <p:spPr>
          <a:xfrm>
            <a:off x="860922" y="1174935"/>
            <a:ext cx="1854200" cy="369332"/>
          </a:xfrm>
          <a:prstGeom prst="rect">
            <a:avLst/>
          </a:prstGeom>
          <a:noFill/>
        </p:spPr>
        <p:txBody>
          <a:bodyPr wrap="square" rtlCol="0">
            <a:spAutoFit/>
          </a:bodyPr>
          <a:lstStyle/>
          <a:p>
            <a:r>
              <a:rPr lang="fr-FR" b="1" dirty="0"/>
              <a:t>INFLAMMATION</a:t>
            </a:r>
            <a:r>
              <a:rPr lang="fr-FR" dirty="0"/>
              <a:t> </a:t>
            </a:r>
          </a:p>
        </p:txBody>
      </p:sp>
      <p:sp>
        <p:nvSpPr>
          <p:cNvPr id="23" name="ZoneTexte 22">
            <a:extLst>
              <a:ext uri="{FF2B5EF4-FFF2-40B4-BE49-F238E27FC236}">
                <a16:creationId xmlns:a16="http://schemas.microsoft.com/office/drawing/2014/main" id="{A3289491-F9CA-4BC5-83FD-C42368E42D71}"/>
              </a:ext>
            </a:extLst>
          </p:cNvPr>
          <p:cNvSpPr txBox="1"/>
          <p:nvPr/>
        </p:nvSpPr>
        <p:spPr>
          <a:xfrm>
            <a:off x="2770659" y="1625584"/>
            <a:ext cx="1854200" cy="369332"/>
          </a:xfrm>
          <a:prstGeom prst="rect">
            <a:avLst/>
          </a:prstGeom>
          <a:noFill/>
        </p:spPr>
        <p:txBody>
          <a:bodyPr wrap="square" rtlCol="0">
            <a:spAutoFit/>
          </a:bodyPr>
          <a:lstStyle/>
          <a:p>
            <a:r>
              <a:rPr lang="fr-FR" b="1" dirty="0"/>
              <a:t>THROMBOSE</a:t>
            </a:r>
            <a:r>
              <a:rPr lang="fr-FR" dirty="0"/>
              <a:t>  </a:t>
            </a:r>
          </a:p>
        </p:txBody>
      </p:sp>
      <p:sp>
        <p:nvSpPr>
          <p:cNvPr id="24" name="ZoneTexte 23">
            <a:extLst>
              <a:ext uri="{FF2B5EF4-FFF2-40B4-BE49-F238E27FC236}">
                <a16:creationId xmlns:a16="http://schemas.microsoft.com/office/drawing/2014/main" id="{B2A4CC6B-50BD-4D4E-AF00-94C015B9F7DB}"/>
              </a:ext>
            </a:extLst>
          </p:cNvPr>
          <p:cNvSpPr txBox="1"/>
          <p:nvPr/>
        </p:nvSpPr>
        <p:spPr>
          <a:xfrm>
            <a:off x="4960217" y="2141730"/>
            <a:ext cx="1854200" cy="369332"/>
          </a:xfrm>
          <a:prstGeom prst="rect">
            <a:avLst/>
          </a:prstGeom>
          <a:noFill/>
        </p:spPr>
        <p:txBody>
          <a:bodyPr wrap="square" rtlCol="0">
            <a:spAutoFit/>
          </a:bodyPr>
          <a:lstStyle/>
          <a:p>
            <a:r>
              <a:rPr lang="fr-FR" b="1" dirty="0"/>
              <a:t>HYPOXIE</a:t>
            </a:r>
            <a:r>
              <a:rPr lang="fr-FR" dirty="0"/>
              <a:t> </a:t>
            </a:r>
          </a:p>
        </p:txBody>
      </p:sp>
      <p:sp>
        <p:nvSpPr>
          <p:cNvPr id="25" name="ZoneTexte 24">
            <a:extLst>
              <a:ext uri="{FF2B5EF4-FFF2-40B4-BE49-F238E27FC236}">
                <a16:creationId xmlns:a16="http://schemas.microsoft.com/office/drawing/2014/main" id="{EE965709-C475-4BE6-934E-0D48DCADE4E8}"/>
              </a:ext>
            </a:extLst>
          </p:cNvPr>
          <p:cNvSpPr txBox="1"/>
          <p:nvPr/>
        </p:nvSpPr>
        <p:spPr>
          <a:xfrm>
            <a:off x="6542017" y="2320443"/>
            <a:ext cx="2344405" cy="646331"/>
          </a:xfrm>
          <a:prstGeom prst="rect">
            <a:avLst/>
          </a:prstGeom>
          <a:noFill/>
        </p:spPr>
        <p:txBody>
          <a:bodyPr wrap="square" rtlCol="0">
            <a:spAutoFit/>
          </a:bodyPr>
          <a:lstStyle/>
          <a:p>
            <a:r>
              <a:rPr lang="fr-FR" b="1" dirty="0"/>
              <a:t>INSTABILITE HEMODYNAMIQUE  </a:t>
            </a:r>
          </a:p>
        </p:txBody>
      </p:sp>
      <p:sp>
        <p:nvSpPr>
          <p:cNvPr id="26" name="ZoneTexte 25">
            <a:extLst>
              <a:ext uri="{FF2B5EF4-FFF2-40B4-BE49-F238E27FC236}">
                <a16:creationId xmlns:a16="http://schemas.microsoft.com/office/drawing/2014/main" id="{6F743142-CB92-418B-A209-D98522F3B709}"/>
              </a:ext>
            </a:extLst>
          </p:cNvPr>
          <p:cNvSpPr txBox="1"/>
          <p:nvPr/>
        </p:nvSpPr>
        <p:spPr>
          <a:xfrm>
            <a:off x="9171634" y="2620111"/>
            <a:ext cx="1972077" cy="646331"/>
          </a:xfrm>
          <a:prstGeom prst="rect">
            <a:avLst/>
          </a:prstGeom>
          <a:noFill/>
        </p:spPr>
        <p:txBody>
          <a:bodyPr wrap="square" rtlCol="0">
            <a:spAutoFit/>
          </a:bodyPr>
          <a:lstStyle/>
          <a:p>
            <a:r>
              <a:rPr lang="fr-FR" b="1" dirty="0"/>
              <a:t>TROUBLES IONIQUES  </a:t>
            </a:r>
          </a:p>
        </p:txBody>
      </p:sp>
      <p:sp>
        <p:nvSpPr>
          <p:cNvPr id="27" name="Rectangle 26">
            <a:extLst>
              <a:ext uri="{FF2B5EF4-FFF2-40B4-BE49-F238E27FC236}">
                <a16:creationId xmlns:a16="http://schemas.microsoft.com/office/drawing/2014/main" id="{BA441466-CFF8-425D-ABE1-879D5B7D196D}"/>
              </a:ext>
            </a:extLst>
          </p:cNvPr>
          <p:cNvSpPr/>
          <p:nvPr/>
        </p:nvSpPr>
        <p:spPr>
          <a:xfrm>
            <a:off x="5679892" y="5276664"/>
            <a:ext cx="4068654" cy="65933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Défaillance multiviscérale  </a:t>
            </a:r>
          </a:p>
        </p:txBody>
      </p:sp>
    </p:spTree>
    <p:extLst>
      <p:ext uri="{BB962C8B-B14F-4D97-AF65-F5344CB8AC3E}">
        <p14:creationId xmlns:p14="http://schemas.microsoft.com/office/powerpoint/2010/main" val="1847917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ppt_x"/>
                                          </p:val>
                                        </p:tav>
                                        <p:tav tm="100000">
                                          <p:val>
                                            <p:strVal val="#ppt_x"/>
                                          </p:val>
                                        </p:tav>
                                      </p:tavLst>
                                    </p:anim>
                                    <p:anim calcmode="lin" valueType="num">
                                      <p:cBhvr additive="base">
                                        <p:cTn id="3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29B0DD-776D-4F97-A39F-0F7A91F410DC}"/>
              </a:ext>
            </a:extLst>
          </p:cNvPr>
          <p:cNvSpPr>
            <a:spLocks noGrp="1"/>
          </p:cNvSpPr>
          <p:nvPr>
            <p:ph type="title"/>
          </p:nvPr>
        </p:nvSpPr>
        <p:spPr/>
        <p:txBody>
          <a:bodyPr/>
          <a:lstStyle/>
          <a:p>
            <a:r>
              <a:rPr lang="fr-FR" b="1" i="1" dirty="0">
                <a:solidFill>
                  <a:srgbClr val="C00000"/>
                </a:solidFill>
              </a:rPr>
              <a:t>Comprendre les influences réciproques </a:t>
            </a:r>
          </a:p>
        </p:txBody>
      </p:sp>
      <p:sp>
        <p:nvSpPr>
          <p:cNvPr id="3" name="Espace réservé du contenu 2">
            <a:extLst>
              <a:ext uri="{FF2B5EF4-FFF2-40B4-BE49-F238E27FC236}">
                <a16:creationId xmlns:a16="http://schemas.microsoft.com/office/drawing/2014/main" id="{E21D0B98-265E-4D7C-9BF4-1F9288BE8CC0}"/>
              </a:ext>
            </a:extLst>
          </p:cNvPr>
          <p:cNvSpPr>
            <a:spLocks noGrp="1"/>
          </p:cNvSpPr>
          <p:nvPr>
            <p:ph idx="1"/>
          </p:nvPr>
        </p:nvSpPr>
        <p:spPr/>
        <p:txBody>
          <a:bodyPr/>
          <a:lstStyle/>
          <a:p>
            <a:pPr marL="0" indent="0">
              <a:buNone/>
            </a:pPr>
            <a:r>
              <a:rPr lang="fr-FR" dirty="0">
                <a:solidFill>
                  <a:schemeClr val="bg2"/>
                </a:solidFill>
              </a:rPr>
              <a:t>1- Influences réciproques cardiopathies –COVID</a:t>
            </a:r>
          </a:p>
          <a:p>
            <a:pPr marL="0" indent="0">
              <a:buNone/>
            </a:pPr>
            <a:r>
              <a:rPr lang="fr-FR" dirty="0">
                <a:solidFill>
                  <a:schemeClr val="bg2"/>
                </a:solidFill>
              </a:rPr>
              <a:t>2- Atteintes cardio-vasculaires directes</a:t>
            </a:r>
          </a:p>
          <a:p>
            <a:pPr marL="0" indent="0">
              <a:buNone/>
            </a:pPr>
            <a:r>
              <a:rPr lang="fr-FR" b="1" dirty="0"/>
              <a:t>3- Interactions COVID-traitement cardio-vasculaire en cours </a:t>
            </a:r>
          </a:p>
          <a:p>
            <a:pPr marL="0" indent="0">
              <a:buNone/>
            </a:pPr>
            <a:r>
              <a:rPr lang="fr-FR" dirty="0">
                <a:solidFill>
                  <a:schemeClr val="bg2"/>
                </a:solidFill>
              </a:rPr>
              <a:t>4- Effets secondaires des traitements COVID</a:t>
            </a:r>
          </a:p>
          <a:p>
            <a:pPr marL="0" indent="0">
              <a:buNone/>
            </a:pPr>
            <a:r>
              <a:rPr lang="fr-FR" dirty="0">
                <a:solidFill>
                  <a:schemeClr val="bg2"/>
                </a:solidFill>
              </a:rPr>
              <a:t>6- Vaccination chez les patients avec pathologies cardio-vasculaires </a:t>
            </a:r>
          </a:p>
        </p:txBody>
      </p:sp>
      <p:sp>
        <p:nvSpPr>
          <p:cNvPr id="5" name="Espace réservé du numéro de diapositive 4">
            <a:extLst>
              <a:ext uri="{FF2B5EF4-FFF2-40B4-BE49-F238E27FC236}">
                <a16:creationId xmlns:a16="http://schemas.microsoft.com/office/drawing/2014/main" id="{1A96E787-0306-4679-A87B-F326CE86B216}"/>
              </a:ext>
            </a:extLst>
          </p:cNvPr>
          <p:cNvSpPr>
            <a:spLocks noGrp="1"/>
          </p:cNvSpPr>
          <p:nvPr>
            <p:ph type="sldNum" sz="quarter" idx="12"/>
          </p:nvPr>
        </p:nvSpPr>
        <p:spPr/>
        <p:txBody>
          <a:bodyPr/>
          <a:lstStyle/>
          <a:p>
            <a:fld id="{C8CA422D-9449-4C45-9FC4-97F8AC76A877}" type="slidenum">
              <a:rPr lang="fr-FR" smtClean="0"/>
              <a:t>21</a:t>
            </a:fld>
            <a:endParaRPr lang="fr-FR"/>
          </a:p>
        </p:txBody>
      </p:sp>
      <p:sp>
        <p:nvSpPr>
          <p:cNvPr id="6" name="Espace réservé du pied de page 4">
            <a:extLst>
              <a:ext uri="{FF2B5EF4-FFF2-40B4-BE49-F238E27FC236}">
                <a16:creationId xmlns:a16="http://schemas.microsoft.com/office/drawing/2014/main" id="{FA43861D-1E5D-4EB7-9095-5710A307852D}"/>
              </a:ext>
            </a:extLst>
          </p:cNvPr>
          <p:cNvSpPr>
            <a:spLocks noGrp="1"/>
          </p:cNvSpPr>
          <p:nvPr>
            <p:ph type="ftr" sz="quarter" idx="11"/>
          </p:nvPr>
        </p:nvSpPr>
        <p:spPr>
          <a:xfrm>
            <a:off x="4038600" y="6356350"/>
            <a:ext cx="4572000" cy="365125"/>
          </a:xfrm>
        </p:spPr>
        <p:txBody>
          <a:bodyPr/>
          <a:lstStyle/>
          <a:p>
            <a:r>
              <a:rPr lang="pt-BR" b="1" dirty="0">
                <a:solidFill>
                  <a:schemeClr val="tx1"/>
                </a:solidFill>
              </a:rPr>
              <a:t>Symposium Ajanta Pharma,  J7 SOCARB , Bobo Dioulasso 2021</a:t>
            </a:r>
            <a:endParaRPr lang="fr-FR" b="1" dirty="0">
              <a:solidFill>
                <a:schemeClr val="tx1"/>
              </a:solidFill>
            </a:endParaRPr>
          </a:p>
        </p:txBody>
      </p:sp>
    </p:spTree>
    <p:extLst>
      <p:ext uri="{BB962C8B-B14F-4D97-AF65-F5344CB8AC3E}">
        <p14:creationId xmlns:p14="http://schemas.microsoft.com/office/powerpoint/2010/main" val="32164921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C4BEA2-414D-4332-91B1-3FA9BF60D535}"/>
              </a:ext>
            </a:extLst>
          </p:cNvPr>
          <p:cNvSpPr>
            <a:spLocks noGrp="1"/>
          </p:cNvSpPr>
          <p:nvPr>
            <p:ph type="title"/>
          </p:nvPr>
        </p:nvSpPr>
        <p:spPr>
          <a:xfrm>
            <a:off x="139700" y="1"/>
            <a:ext cx="11328400" cy="1231900"/>
          </a:xfrm>
        </p:spPr>
        <p:txBody>
          <a:bodyPr/>
          <a:lstStyle/>
          <a:p>
            <a:pPr marL="0" indent="0">
              <a:buNone/>
            </a:pPr>
            <a:r>
              <a:rPr lang="fr-FR" sz="3200" b="1" i="1" dirty="0">
                <a:solidFill>
                  <a:srgbClr val="C00000"/>
                </a:solidFill>
              </a:rPr>
              <a:t>Interactions COVID-19 et traitement cardio-vasculaire en cours </a:t>
            </a:r>
          </a:p>
        </p:txBody>
      </p:sp>
      <p:graphicFrame>
        <p:nvGraphicFramePr>
          <p:cNvPr id="4" name="Tableau 6">
            <a:extLst>
              <a:ext uri="{FF2B5EF4-FFF2-40B4-BE49-F238E27FC236}">
                <a16:creationId xmlns:a16="http://schemas.microsoft.com/office/drawing/2014/main" id="{8EFF4B76-A9A6-44AD-94FB-D18B4213AAB8}"/>
              </a:ext>
            </a:extLst>
          </p:cNvPr>
          <p:cNvGraphicFramePr>
            <a:graphicFrameLocks noGrp="1"/>
          </p:cNvGraphicFramePr>
          <p:nvPr>
            <p:ph idx="1"/>
            <p:extLst>
              <p:ext uri="{D42A27DB-BD31-4B8C-83A1-F6EECF244321}">
                <p14:modId xmlns:p14="http://schemas.microsoft.com/office/powerpoint/2010/main" val="445692684"/>
              </p:ext>
            </p:extLst>
          </p:nvPr>
        </p:nvGraphicFramePr>
        <p:xfrm>
          <a:off x="1635125" y="982509"/>
          <a:ext cx="8921750" cy="5623233"/>
        </p:xfrm>
        <a:graphic>
          <a:graphicData uri="http://schemas.openxmlformats.org/drawingml/2006/table">
            <a:tbl>
              <a:tblPr firstRow="1" bandRow="1">
                <a:tableStyleId>{5940675A-B579-460E-94D1-54222C63F5DA}</a:tableStyleId>
              </a:tblPr>
              <a:tblGrid>
                <a:gridCol w="4460875">
                  <a:extLst>
                    <a:ext uri="{9D8B030D-6E8A-4147-A177-3AD203B41FA5}">
                      <a16:colId xmlns:a16="http://schemas.microsoft.com/office/drawing/2014/main" val="2667663594"/>
                    </a:ext>
                  </a:extLst>
                </a:gridCol>
                <a:gridCol w="4460875">
                  <a:extLst>
                    <a:ext uri="{9D8B030D-6E8A-4147-A177-3AD203B41FA5}">
                      <a16:colId xmlns:a16="http://schemas.microsoft.com/office/drawing/2014/main" val="631303723"/>
                    </a:ext>
                  </a:extLst>
                </a:gridCol>
              </a:tblGrid>
              <a:tr h="656044">
                <a:tc>
                  <a:txBody>
                    <a:bodyPr/>
                    <a:lstStyle/>
                    <a:p>
                      <a:pPr algn="ctr"/>
                      <a:r>
                        <a:rPr lang="fr-FR" sz="2400" b="1" dirty="0"/>
                        <a:t>HTA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err="1"/>
                        <a:t>Antihhypertenseurs</a:t>
                      </a:r>
                      <a:r>
                        <a:rPr lang="fr-FR" dirty="0"/>
                        <a:t> :  </a:t>
                      </a:r>
                      <a:r>
                        <a:rPr lang="fr-FR" dirty="0">
                          <a:solidFill>
                            <a:srgbClr val="FF0000"/>
                          </a:solidFill>
                        </a:rPr>
                        <a:t>IEC ,ARA 2 , ……</a:t>
                      </a:r>
                    </a:p>
                    <a:p>
                      <a:endParaRPr lang="fr-FR" dirty="0"/>
                    </a:p>
                  </a:txBody>
                  <a:tcPr/>
                </a:tc>
                <a:extLst>
                  <a:ext uri="{0D108BD9-81ED-4DB2-BD59-A6C34878D82A}">
                    <a16:rowId xmlns:a16="http://schemas.microsoft.com/office/drawing/2014/main" val="3392683570"/>
                  </a:ext>
                </a:extLst>
              </a:tr>
              <a:tr h="14995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dirty="0"/>
                        <a:t>Insuffisance coronaire </a:t>
                      </a:r>
                    </a:p>
                    <a:p>
                      <a:pPr algn="ctr"/>
                      <a:endParaRPr lang="fr-FR" sz="2400" b="1" dirty="0"/>
                    </a:p>
                  </a:txBody>
                  <a:tcPr/>
                </a:tc>
                <a:tc>
                  <a:txBody>
                    <a:bodyPr/>
                    <a:lstStyle/>
                    <a:p>
                      <a:r>
                        <a:rPr lang="fr-FR" dirty="0"/>
                        <a:t>Antiangineux </a:t>
                      </a:r>
                    </a:p>
                    <a:p>
                      <a:r>
                        <a:rPr lang="fr-FR" dirty="0" err="1"/>
                        <a:t>Antischémiques</a:t>
                      </a:r>
                      <a:r>
                        <a:rPr lang="fr-FR" dirty="0"/>
                        <a:t> </a:t>
                      </a:r>
                    </a:p>
                    <a:p>
                      <a:r>
                        <a:rPr lang="fr-FR" dirty="0"/>
                        <a:t>Hypolipémiants </a:t>
                      </a:r>
                    </a:p>
                    <a:p>
                      <a:r>
                        <a:rPr lang="fr-FR" dirty="0"/>
                        <a:t>Antithrombotiques </a:t>
                      </a:r>
                    </a:p>
                    <a:p>
                      <a:r>
                        <a:rPr lang="fr-FR" dirty="0"/>
                        <a:t>Cardiologie interventionnelle </a:t>
                      </a:r>
                    </a:p>
                  </a:txBody>
                  <a:tcPr/>
                </a:tc>
                <a:extLst>
                  <a:ext uri="{0D108BD9-81ED-4DB2-BD59-A6C34878D82A}">
                    <a16:rowId xmlns:a16="http://schemas.microsoft.com/office/drawing/2014/main" val="392189411"/>
                  </a:ext>
                </a:extLst>
              </a:tr>
              <a:tr h="9372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dirty="0"/>
                        <a:t>Insuffisance cardiaque </a:t>
                      </a:r>
                    </a:p>
                    <a:p>
                      <a:pPr algn="ctr"/>
                      <a:endParaRPr lang="fr-FR" sz="2400" b="1" dirty="0"/>
                    </a:p>
                  </a:txBody>
                  <a:tcPr/>
                </a:tc>
                <a:tc>
                  <a:txBody>
                    <a:bodyPr/>
                    <a:lstStyle/>
                    <a:p>
                      <a:r>
                        <a:rPr lang="fr-FR" dirty="0" err="1"/>
                        <a:t>Diuretiques</a:t>
                      </a:r>
                      <a:endParaRPr lang="fr-FR" dirty="0"/>
                    </a:p>
                    <a:p>
                      <a:r>
                        <a:rPr lang="fr-FR" dirty="0" err="1"/>
                        <a:t>Betabloquants</a:t>
                      </a:r>
                      <a:r>
                        <a:rPr lang="fr-FR" dirty="0"/>
                        <a:t> </a:t>
                      </a:r>
                    </a:p>
                    <a:p>
                      <a:r>
                        <a:rPr lang="fr-FR" dirty="0"/>
                        <a:t>vasodilatateurs </a:t>
                      </a:r>
                    </a:p>
                  </a:txBody>
                  <a:tcPr/>
                </a:tc>
                <a:extLst>
                  <a:ext uri="{0D108BD9-81ED-4DB2-BD59-A6C34878D82A}">
                    <a16:rowId xmlns:a16="http://schemas.microsoft.com/office/drawing/2014/main" val="2123929696"/>
                  </a:ext>
                </a:extLst>
              </a:tr>
              <a:tr h="1218367">
                <a:tc>
                  <a:txBody>
                    <a:bodyPr/>
                    <a:lstStyle/>
                    <a:p>
                      <a:pPr algn="ctr"/>
                      <a:r>
                        <a:rPr lang="fr-FR" sz="2400" b="1" dirty="0"/>
                        <a:t>TDRC</a:t>
                      </a:r>
                    </a:p>
                  </a:txBody>
                  <a:tcPr/>
                </a:tc>
                <a:tc>
                  <a:txBody>
                    <a:bodyPr/>
                    <a:lstStyle/>
                    <a:p>
                      <a:r>
                        <a:rPr lang="fr-FR" dirty="0" err="1"/>
                        <a:t>Antiarthymiques</a:t>
                      </a:r>
                      <a:r>
                        <a:rPr lang="fr-FR" dirty="0"/>
                        <a:t> </a:t>
                      </a:r>
                    </a:p>
                    <a:p>
                      <a:r>
                        <a:rPr lang="fr-FR" dirty="0"/>
                        <a:t>Anticoagulants </a:t>
                      </a:r>
                    </a:p>
                    <a:p>
                      <a:r>
                        <a:rPr lang="fr-FR" dirty="0"/>
                        <a:t>Techniques ablative </a:t>
                      </a:r>
                    </a:p>
                    <a:p>
                      <a:r>
                        <a:rPr lang="fr-FR" dirty="0"/>
                        <a:t>Stimulation </a:t>
                      </a:r>
                    </a:p>
                  </a:txBody>
                  <a:tcPr/>
                </a:tc>
                <a:extLst>
                  <a:ext uri="{0D108BD9-81ED-4DB2-BD59-A6C34878D82A}">
                    <a16:rowId xmlns:a16="http://schemas.microsoft.com/office/drawing/2014/main" val="471487297"/>
                  </a:ext>
                </a:extLst>
              </a:tr>
              <a:tr h="656044">
                <a:tc>
                  <a:txBody>
                    <a:bodyPr/>
                    <a:lstStyle/>
                    <a:p>
                      <a:pPr algn="ctr"/>
                      <a:r>
                        <a:rPr lang="fr-FR" sz="2400" b="1" dirty="0"/>
                        <a:t>Pathologies veineuses </a:t>
                      </a:r>
                    </a:p>
                  </a:txBody>
                  <a:tcPr/>
                </a:tc>
                <a:tc>
                  <a:txBody>
                    <a:bodyPr/>
                    <a:lstStyle/>
                    <a:p>
                      <a:r>
                        <a:rPr lang="fr-FR" dirty="0"/>
                        <a:t>Anticoagulants </a:t>
                      </a:r>
                    </a:p>
                    <a:p>
                      <a:r>
                        <a:rPr lang="fr-FR" dirty="0"/>
                        <a:t>Veinotoniques </a:t>
                      </a:r>
                    </a:p>
                  </a:txBody>
                  <a:tcPr/>
                </a:tc>
                <a:extLst>
                  <a:ext uri="{0D108BD9-81ED-4DB2-BD59-A6C34878D82A}">
                    <a16:rowId xmlns:a16="http://schemas.microsoft.com/office/drawing/2014/main" val="2291326795"/>
                  </a:ext>
                </a:extLst>
              </a:tr>
              <a:tr h="656044">
                <a:tc>
                  <a:txBody>
                    <a:bodyPr/>
                    <a:lstStyle/>
                    <a:p>
                      <a:pPr algn="ctr"/>
                      <a:r>
                        <a:rPr lang="fr-FR" sz="2400" b="1" dirty="0"/>
                        <a:t>Pathologies artérielles </a:t>
                      </a:r>
                    </a:p>
                  </a:txBody>
                  <a:tcPr/>
                </a:tc>
                <a:tc>
                  <a:txBody>
                    <a:bodyPr/>
                    <a:lstStyle/>
                    <a:p>
                      <a:r>
                        <a:rPr lang="fr-FR" dirty="0"/>
                        <a:t>Vasodilatateurs </a:t>
                      </a:r>
                    </a:p>
                    <a:p>
                      <a:r>
                        <a:rPr lang="fr-FR" dirty="0"/>
                        <a:t>Antithrombotique </a:t>
                      </a:r>
                    </a:p>
                  </a:txBody>
                  <a:tcPr/>
                </a:tc>
                <a:extLst>
                  <a:ext uri="{0D108BD9-81ED-4DB2-BD59-A6C34878D82A}">
                    <a16:rowId xmlns:a16="http://schemas.microsoft.com/office/drawing/2014/main" val="624200578"/>
                  </a:ext>
                </a:extLst>
              </a:tr>
            </a:tbl>
          </a:graphicData>
        </a:graphic>
      </p:graphicFrame>
      <p:sp>
        <p:nvSpPr>
          <p:cNvPr id="5" name="Espace réservé du numéro de diapositive 4">
            <a:extLst>
              <a:ext uri="{FF2B5EF4-FFF2-40B4-BE49-F238E27FC236}">
                <a16:creationId xmlns:a16="http://schemas.microsoft.com/office/drawing/2014/main" id="{5B6F3772-A8EE-49B8-913E-9D5CA59DE615}"/>
              </a:ext>
            </a:extLst>
          </p:cNvPr>
          <p:cNvSpPr>
            <a:spLocks noGrp="1"/>
          </p:cNvSpPr>
          <p:nvPr>
            <p:ph type="sldNum" sz="quarter" idx="12"/>
          </p:nvPr>
        </p:nvSpPr>
        <p:spPr/>
        <p:txBody>
          <a:bodyPr/>
          <a:lstStyle/>
          <a:p>
            <a:fld id="{C8CA422D-9449-4C45-9FC4-97F8AC76A877}" type="slidenum">
              <a:rPr lang="fr-FR" smtClean="0"/>
              <a:t>22</a:t>
            </a:fld>
            <a:endParaRPr lang="fr-FR"/>
          </a:p>
        </p:txBody>
      </p:sp>
      <p:sp>
        <p:nvSpPr>
          <p:cNvPr id="6" name="Espace réservé du pied de page 4">
            <a:extLst>
              <a:ext uri="{FF2B5EF4-FFF2-40B4-BE49-F238E27FC236}">
                <a16:creationId xmlns:a16="http://schemas.microsoft.com/office/drawing/2014/main" id="{80E8AA8A-9A46-43F5-933A-D2F0B3480613}"/>
              </a:ext>
            </a:extLst>
          </p:cNvPr>
          <p:cNvSpPr>
            <a:spLocks noGrp="1"/>
          </p:cNvSpPr>
          <p:nvPr>
            <p:ph type="ftr" sz="quarter" idx="11"/>
          </p:nvPr>
        </p:nvSpPr>
        <p:spPr>
          <a:xfrm>
            <a:off x="3987800" y="6538912"/>
            <a:ext cx="4572000" cy="365125"/>
          </a:xfrm>
        </p:spPr>
        <p:txBody>
          <a:bodyPr/>
          <a:lstStyle/>
          <a:p>
            <a:r>
              <a:rPr lang="pt-BR" b="1" dirty="0">
                <a:solidFill>
                  <a:schemeClr val="tx1"/>
                </a:solidFill>
              </a:rPr>
              <a:t>Symposium Ajanta Pharma,  J7 SOCARB , Bobo Dioulasso 2021</a:t>
            </a:r>
            <a:endParaRPr lang="fr-FR" b="1" dirty="0">
              <a:solidFill>
                <a:schemeClr val="tx1"/>
              </a:solidFill>
            </a:endParaRPr>
          </a:p>
        </p:txBody>
      </p:sp>
      <p:sp>
        <p:nvSpPr>
          <p:cNvPr id="14" name="Ellipse 13">
            <a:extLst>
              <a:ext uri="{FF2B5EF4-FFF2-40B4-BE49-F238E27FC236}">
                <a16:creationId xmlns:a16="http://schemas.microsoft.com/office/drawing/2014/main" id="{89C11432-EC54-4436-8091-D0F57741D0A4}"/>
              </a:ext>
            </a:extLst>
          </p:cNvPr>
          <p:cNvSpPr/>
          <p:nvPr/>
        </p:nvSpPr>
        <p:spPr>
          <a:xfrm>
            <a:off x="5803900" y="1015923"/>
            <a:ext cx="4093029" cy="36512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19939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22D23126-A168-4EBF-8124-0540EFDFECF5}"/>
              </a:ext>
            </a:extLst>
          </p:cNvPr>
          <p:cNvSpPr>
            <a:spLocks noGrp="1"/>
          </p:cNvSpPr>
          <p:nvPr>
            <p:ph type="ftr" sz="quarter" idx="11"/>
          </p:nvPr>
        </p:nvSpPr>
        <p:spPr/>
        <p:txBody>
          <a:bodyPr/>
          <a:lstStyle/>
          <a:p>
            <a:r>
              <a:rPr lang="pt-BR" b="1">
                <a:solidFill>
                  <a:schemeClr val="tx1"/>
                </a:solidFill>
              </a:rPr>
              <a:t>Symposium Ajanta Pharma,  J7 SOCARB , Bobo Dioulasso 2021</a:t>
            </a:r>
            <a:endParaRPr lang="fr-FR" b="1">
              <a:solidFill>
                <a:schemeClr val="tx1"/>
              </a:solidFill>
            </a:endParaRPr>
          </a:p>
        </p:txBody>
      </p:sp>
      <p:sp>
        <p:nvSpPr>
          <p:cNvPr id="5" name="Espace réservé du numéro de diapositive 4">
            <a:extLst>
              <a:ext uri="{FF2B5EF4-FFF2-40B4-BE49-F238E27FC236}">
                <a16:creationId xmlns:a16="http://schemas.microsoft.com/office/drawing/2014/main" id="{92BF334E-92D4-4AE8-9455-7C1E946B5AA5}"/>
              </a:ext>
            </a:extLst>
          </p:cNvPr>
          <p:cNvSpPr>
            <a:spLocks noGrp="1"/>
          </p:cNvSpPr>
          <p:nvPr>
            <p:ph type="sldNum" sz="quarter" idx="12"/>
          </p:nvPr>
        </p:nvSpPr>
        <p:spPr/>
        <p:txBody>
          <a:bodyPr/>
          <a:lstStyle/>
          <a:p>
            <a:fld id="{C8CA422D-9449-4C45-9FC4-97F8AC76A877}" type="slidenum">
              <a:rPr lang="fr-FR" smtClean="0"/>
              <a:t>23</a:t>
            </a:fld>
            <a:endParaRPr lang="fr-FR"/>
          </a:p>
        </p:txBody>
      </p:sp>
      <p:pic>
        <p:nvPicPr>
          <p:cNvPr id="1026" name="Picture 2">
            <a:extLst>
              <a:ext uri="{FF2B5EF4-FFF2-40B4-BE49-F238E27FC236}">
                <a16:creationId xmlns:a16="http://schemas.microsoft.com/office/drawing/2014/main" id="{145840F5-C2CB-4FE0-9E72-2C9B55C02A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6400" y="618184"/>
            <a:ext cx="6443663" cy="5621632"/>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12898246-28BC-47F6-98FC-C652F8B5F854}"/>
              </a:ext>
            </a:extLst>
          </p:cNvPr>
          <p:cNvSpPr txBox="1"/>
          <p:nvPr/>
        </p:nvSpPr>
        <p:spPr>
          <a:xfrm>
            <a:off x="470704" y="4017421"/>
            <a:ext cx="3745696" cy="461665"/>
          </a:xfrm>
          <a:prstGeom prst="rect">
            <a:avLst/>
          </a:prstGeom>
          <a:noFill/>
          <a:ln>
            <a:solidFill>
              <a:schemeClr val="accent1"/>
            </a:solidFill>
          </a:ln>
        </p:spPr>
        <p:txBody>
          <a:bodyPr wrap="square" rtlCol="0">
            <a:spAutoFit/>
          </a:bodyPr>
          <a:lstStyle/>
          <a:p>
            <a:r>
              <a:rPr lang="fr-FR" sz="2400" b="1" dirty="0">
                <a:solidFill>
                  <a:srgbClr val="C00000"/>
                </a:solidFill>
              </a:rPr>
              <a:t>Ne pas arrêter IEC et ARA 2</a:t>
            </a:r>
          </a:p>
        </p:txBody>
      </p:sp>
      <p:pic>
        <p:nvPicPr>
          <p:cNvPr id="9" name="Image 8">
            <a:extLst>
              <a:ext uri="{FF2B5EF4-FFF2-40B4-BE49-F238E27FC236}">
                <a16:creationId xmlns:a16="http://schemas.microsoft.com/office/drawing/2014/main" id="{6D211CB8-F665-4A65-98AD-14131AB1E90A}"/>
              </a:ext>
            </a:extLst>
          </p:cNvPr>
          <p:cNvPicPr>
            <a:picLocks noChangeAspect="1"/>
          </p:cNvPicPr>
          <p:nvPr/>
        </p:nvPicPr>
        <p:blipFill>
          <a:blip r:embed="rId4"/>
          <a:stretch>
            <a:fillRect/>
          </a:stretch>
        </p:blipFill>
        <p:spPr>
          <a:xfrm>
            <a:off x="470704" y="136525"/>
            <a:ext cx="5764192" cy="2766497"/>
          </a:xfrm>
          <a:prstGeom prst="rect">
            <a:avLst/>
          </a:prstGeom>
        </p:spPr>
      </p:pic>
    </p:spTree>
    <p:extLst>
      <p:ext uri="{BB962C8B-B14F-4D97-AF65-F5344CB8AC3E}">
        <p14:creationId xmlns:p14="http://schemas.microsoft.com/office/powerpoint/2010/main" val="16881430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6">
            <a:extLst>
              <a:ext uri="{FF2B5EF4-FFF2-40B4-BE49-F238E27FC236}">
                <a16:creationId xmlns:a16="http://schemas.microsoft.com/office/drawing/2014/main" id="{8EFF4B76-A9A6-44AD-94FB-D18B4213AAB8}"/>
              </a:ext>
            </a:extLst>
          </p:cNvPr>
          <p:cNvGraphicFramePr>
            <a:graphicFrameLocks noGrp="1"/>
          </p:cNvGraphicFramePr>
          <p:nvPr>
            <p:ph idx="1"/>
            <p:extLst>
              <p:ext uri="{D42A27DB-BD31-4B8C-83A1-F6EECF244321}">
                <p14:modId xmlns:p14="http://schemas.microsoft.com/office/powerpoint/2010/main" val="3423878184"/>
              </p:ext>
            </p:extLst>
          </p:nvPr>
        </p:nvGraphicFramePr>
        <p:xfrm>
          <a:off x="1635125" y="982509"/>
          <a:ext cx="8921750" cy="5623233"/>
        </p:xfrm>
        <a:graphic>
          <a:graphicData uri="http://schemas.openxmlformats.org/drawingml/2006/table">
            <a:tbl>
              <a:tblPr firstRow="1" bandRow="1">
                <a:tableStyleId>{5940675A-B579-460E-94D1-54222C63F5DA}</a:tableStyleId>
              </a:tblPr>
              <a:tblGrid>
                <a:gridCol w="4460875">
                  <a:extLst>
                    <a:ext uri="{9D8B030D-6E8A-4147-A177-3AD203B41FA5}">
                      <a16:colId xmlns:a16="http://schemas.microsoft.com/office/drawing/2014/main" val="2667663594"/>
                    </a:ext>
                  </a:extLst>
                </a:gridCol>
                <a:gridCol w="4460875">
                  <a:extLst>
                    <a:ext uri="{9D8B030D-6E8A-4147-A177-3AD203B41FA5}">
                      <a16:colId xmlns:a16="http://schemas.microsoft.com/office/drawing/2014/main" val="631303723"/>
                    </a:ext>
                  </a:extLst>
                </a:gridCol>
              </a:tblGrid>
              <a:tr h="656044">
                <a:tc>
                  <a:txBody>
                    <a:bodyPr/>
                    <a:lstStyle/>
                    <a:p>
                      <a:r>
                        <a:rPr lang="fr-FR" b="1" dirty="0"/>
                        <a:t>HTA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err="1"/>
                        <a:t>AntiHTA</a:t>
                      </a:r>
                      <a:r>
                        <a:rPr lang="fr-FR" dirty="0"/>
                        <a:t> </a:t>
                      </a:r>
                      <a:r>
                        <a:rPr lang="fr-FR" dirty="0">
                          <a:solidFill>
                            <a:srgbClr val="FF0000"/>
                          </a:solidFill>
                        </a:rPr>
                        <a:t>IEC ARA 2 </a:t>
                      </a:r>
                    </a:p>
                    <a:p>
                      <a:endParaRPr lang="fr-FR" dirty="0"/>
                    </a:p>
                  </a:txBody>
                  <a:tcPr/>
                </a:tc>
                <a:extLst>
                  <a:ext uri="{0D108BD9-81ED-4DB2-BD59-A6C34878D82A}">
                    <a16:rowId xmlns:a16="http://schemas.microsoft.com/office/drawing/2014/main" val="3392683570"/>
                  </a:ext>
                </a:extLst>
              </a:tr>
              <a:tr h="14995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Insuffisance coronaire </a:t>
                      </a:r>
                    </a:p>
                    <a:p>
                      <a:endParaRPr lang="fr-FR" b="1" dirty="0"/>
                    </a:p>
                  </a:txBody>
                  <a:tcPr/>
                </a:tc>
                <a:tc>
                  <a:txBody>
                    <a:bodyPr/>
                    <a:lstStyle/>
                    <a:p>
                      <a:r>
                        <a:rPr lang="fr-FR" dirty="0"/>
                        <a:t>Antiangineux </a:t>
                      </a:r>
                    </a:p>
                    <a:p>
                      <a:r>
                        <a:rPr lang="fr-FR" dirty="0" err="1"/>
                        <a:t>Antischémiques</a:t>
                      </a:r>
                      <a:r>
                        <a:rPr lang="fr-FR" dirty="0"/>
                        <a:t> </a:t>
                      </a:r>
                    </a:p>
                    <a:p>
                      <a:r>
                        <a:rPr lang="fr-FR" dirty="0"/>
                        <a:t>Hypolipémiants </a:t>
                      </a:r>
                    </a:p>
                    <a:p>
                      <a:r>
                        <a:rPr lang="fr-FR" dirty="0"/>
                        <a:t>Antithrombotiques </a:t>
                      </a:r>
                    </a:p>
                    <a:p>
                      <a:r>
                        <a:rPr lang="fr-FR" dirty="0"/>
                        <a:t>Cardiologie interventionnelle </a:t>
                      </a:r>
                    </a:p>
                  </a:txBody>
                  <a:tcPr/>
                </a:tc>
                <a:extLst>
                  <a:ext uri="{0D108BD9-81ED-4DB2-BD59-A6C34878D82A}">
                    <a16:rowId xmlns:a16="http://schemas.microsoft.com/office/drawing/2014/main" val="392189411"/>
                  </a:ext>
                </a:extLst>
              </a:tr>
              <a:tr h="9372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Insuffisance cardiaque </a:t>
                      </a:r>
                    </a:p>
                    <a:p>
                      <a:endParaRPr lang="fr-FR" b="1" dirty="0"/>
                    </a:p>
                  </a:txBody>
                  <a:tcPr/>
                </a:tc>
                <a:tc>
                  <a:txBody>
                    <a:bodyPr/>
                    <a:lstStyle/>
                    <a:p>
                      <a:r>
                        <a:rPr lang="fr-FR" dirty="0" err="1"/>
                        <a:t>Diuretiques</a:t>
                      </a:r>
                      <a:endParaRPr lang="fr-FR" dirty="0"/>
                    </a:p>
                    <a:p>
                      <a:r>
                        <a:rPr lang="fr-FR" dirty="0" err="1"/>
                        <a:t>Betabloquants</a:t>
                      </a:r>
                      <a:r>
                        <a:rPr lang="fr-FR" dirty="0"/>
                        <a:t> </a:t>
                      </a:r>
                    </a:p>
                    <a:p>
                      <a:r>
                        <a:rPr lang="fr-FR" dirty="0"/>
                        <a:t>vasodilatateurs </a:t>
                      </a:r>
                    </a:p>
                  </a:txBody>
                  <a:tcPr/>
                </a:tc>
                <a:extLst>
                  <a:ext uri="{0D108BD9-81ED-4DB2-BD59-A6C34878D82A}">
                    <a16:rowId xmlns:a16="http://schemas.microsoft.com/office/drawing/2014/main" val="2123929696"/>
                  </a:ext>
                </a:extLst>
              </a:tr>
              <a:tr h="1218367">
                <a:tc>
                  <a:txBody>
                    <a:bodyPr/>
                    <a:lstStyle/>
                    <a:p>
                      <a:r>
                        <a:rPr lang="fr-FR" b="1" dirty="0"/>
                        <a:t>TDRC</a:t>
                      </a:r>
                    </a:p>
                  </a:txBody>
                  <a:tcPr/>
                </a:tc>
                <a:tc>
                  <a:txBody>
                    <a:bodyPr/>
                    <a:lstStyle/>
                    <a:p>
                      <a:r>
                        <a:rPr lang="fr-FR" dirty="0" err="1"/>
                        <a:t>Antiarthymiques</a:t>
                      </a:r>
                      <a:r>
                        <a:rPr lang="fr-FR" dirty="0"/>
                        <a:t> </a:t>
                      </a:r>
                    </a:p>
                    <a:p>
                      <a:r>
                        <a:rPr lang="fr-FR" dirty="0"/>
                        <a:t>Anticoagulants </a:t>
                      </a:r>
                    </a:p>
                    <a:p>
                      <a:r>
                        <a:rPr lang="fr-FR" dirty="0"/>
                        <a:t>Techniques ablative </a:t>
                      </a:r>
                    </a:p>
                    <a:p>
                      <a:r>
                        <a:rPr lang="fr-FR" dirty="0"/>
                        <a:t>Stimulation </a:t>
                      </a:r>
                    </a:p>
                  </a:txBody>
                  <a:tcPr/>
                </a:tc>
                <a:extLst>
                  <a:ext uri="{0D108BD9-81ED-4DB2-BD59-A6C34878D82A}">
                    <a16:rowId xmlns:a16="http://schemas.microsoft.com/office/drawing/2014/main" val="471487297"/>
                  </a:ext>
                </a:extLst>
              </a:tr>
              <a:tr h="656044">
                <a:tc>
                  <a:txBody>
                    <a:bodyPr/>
                    <a:lstStyle/>
                    <a:p>
                      <a:r>
                        <a:rPr lang="fr-FR" b="1" dirty="0"/>
                        <a:t>Pathologies veineuses </a:t>
                      </a:r>
                    </a:p>
                  </a:txBody>
                  <a:tcPr/>
                </a:tc>
                <a:tc>
                  <a:txBody>
                    <a:bodyPr/>
                    <a:lstStyle/>
                    <a:p>
                      <a:r>
                        <a:rPr lang="fr-FR" dirty="0"/>
                        <a:t>Anticoagulants </a:t>
                      </a:r>
                    </a:p>
                    <a:p>
                      <a:r>
                        <a:rPr lang="fr-FR" dirty="0"/>
                        <a:t>Veinotoniques </a:t>
                      </a:r>
                    </a:p>
                  </a:txBody>
                  <a:tcPr/>
                </a:tc>
                <a:extLst>
                  <a:ext uri="{0D108BD9-81ED-4DB2-BD59-A6C34878D82A}">
                    <a16:rowId xmlns:a16="http://schemas.microsoft.com/office/drawing/2014/main" val="2291326795"/>
                  </a:ext>
                </a:extLst>
              </a:tr>
              <a:tr h="656044">
                <a:tc>
                  <a:txBody>
                    <a:bodyPr/>
                    <a:lstStyle/>
                    <a:p>
                      <a:r>
                        <a:rPr lang="fr-FR" b="1" dirty="0"/>
                        <a:t>Pathologies artérielles </a:t>
                      </a:r>
                    </a:p>
                  </a:txBody>
                  <a:tcPr/>
                </a:tc>
                <a:tc>
                  <a:txBody>
                    <a:bodyPr/>
                    <a:lstStyle/>
                    <a:p>
                      <a:r>
                        <a:rPr lang="fr-FR" dirty="0"/>
                        <a:t>Vasodilatateurs </a:t>
                      </a:r>
                    </a:p>
                    <a:p>
                      <a:r>
                        <a:rPr lang="fr-FR" dirty="0"/>
                        <a:t>Antithrombotique </a:t>
                      </a:r>
                    </a:p>
                  </a:txBody>
                  <a:tcPr/>
                </a:tc>
                <a:extLst>
                  <a:ext uri="{0D108BD9-81ED-4DB2-BD59-A6C34878D82A}">
                    <a16:rowId xmlns:a16="http://schemas.microsoft.com/office/drawing/2014/main" val="624200578"/>
                  </a:ext>
                </a:extLst>
              </a:tr>
            </a:tbl>
          </a:graphicData>
        </a:graphic>
      </p:graphicFrame>
      <p:sp>
        <p:nvSpPr>
          <p:cNvPr id="5" name="Espace réservé du numéro de diapositive 4">
            <a:extLst>
              <a:ext uri="{FF2B5EF4-FFF2-40B4-BE49-F238E27FC236}">
                <a16:creationId xmlns:a16="http://schemas.microsoft.com/office/drawing/2014/main" id="{5B6F3772-A8EE-49B8-913E-9D5CA59DE615}"/>
              </a:ext>
            </a:extLst>
          </p:cNvPr>
          <p:cNvSpPr>
            <a:spLocks noGrp="1"/>
          </p:cNvSpPr>
          <p:nvPr>
            <p:ph type="sldNum" sz="quarter" idx="12"/>
          </p:nvPr>
        </p:nvSpPr>
        <p:spPr/>
        <p:txBody>
          <a:bodyPr/>
          <a:lstStyle/>
          <a:p>
            <a:fld id="{C8CA422D-9449-4C45-9FC4-97F8AC76A877}" type="slidenum">
              <a:rPr lang="fr-FR" smtClean="0"/>
              <a:t>24</a:t>
            </a:fld>
            <a:endParaRPr lang="fr-FR"/>
          </a:p>
        </p:txBody>
      </p:sp>
      <p:sp>
        <p:nvSpPr>
          <p:cNvPr id="6" name="Espace réservé du pied de page 4">
            <a:extLst>
              <a:ext uri="{FF2B5EF4-FFF2-40B4-BE49-F238E27FC236}">
                <a16:creationId xmlns:a16="http://schemas.microsoft.com/office/drawing/2014/main" id="{80E8AA8A-9A46-43F5-933A-D2F0B3480613}"/>
              </a:ext>
            </a:extLst>
          </p:cNvPr>
          <p:cNvSpPr>
            <a:spLocks noGrp="1"/>
          </p:cNvSpPr>
          <p:nvPr>
            <p:ph type="ftr" sz="quarter" idx="11"/>
          </p:nvPr>
        </p:nvSpPr>
        <p:spPr>
          <a:xfrm>
            <a:off x="3987800" y="6538912"/>
            <a:ext cx="4572000" cy="365125"/>
          </a:xfrm>
        </p:spPr>
        <p:txBody>
          <a:bodyPr/>
          <a:lstStyle/>
          <a:p>
            <a:r>
              <a:rPr lang="pt-BR" b="1" dirty="0">
                <a:solidFill>
                  <a:schemeClr val="tx1"/>
                </a:solidFill>
              </a:rPr>
              <a:t>Symposium Ajanta Pharma,  J7 SOCARB , Bobo Dioulasso 2021</a:t>
            </a:r>
            <a:endParaRPr lang="fr-FR" b="1" dirty="0">
              <a:solidFill>
                <a:schemeClr val="tx1"/>
              </a:solidFill>
            </a:endParaRPr>
          </a:p>
        </p:txBody>
      </p:sp>
      <p:sp>
        <p:nvSpPr>
          <p:cNvPr id="8" name="Ellipse 7">
            <a:extLst>
              <a:ext uri="{FF2B5EF4-FFF2-40B4-BE49-F238E27FC236}">
                <a16:creationId xmlns:a16="http://schemas.microsoft.com/office/drawing/2014/main" id="{952A867F-A943-4057-BDE4-A29A8FC03B48}"/>
              </a:ext>
            </a:extLst>
          </p:cNvPr>
          <p:cNvSpPr/>
          <p:nvPr/>
        </p:nvSpPr>
        <p:spPr>
          <a:xfrm>
            <a:off x="5930900" y="5302685"/>
            <a:ext cx="2070100" cy="36512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a:extLst>
              <a:ext uri="{FF2B5EF4-FFF2-40B4-BE49-F238E27FC236}">
                <a16:creationId xmlns:a16="http://schemas.microsoft.com/office/drawing/2014/main" id="{23744062-F147-4E1C-8C2A-E5BF8600856E}"/>
              </a:ext>
            </a:extLst>
          </p:cNvPr>
          <p:cNvSpPr/>
          <p:nvPr/>
        </p:nvSpPr>
        <p:spPr>
          <a:xfrm>
            <a:off x="6076950" y="4086169"/>
            <a:ext cx="1892300" cy="34541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a:extLst>
              <a:ext uri="{FF2B5EF4-FFF2-40B4-BE49-F238E27FC236}">
                <a16:creationId xmlns:a16="http://schemas.microsoft.com/office/drawing/2014/main" id="{3AB54219-774C-45FB-AE1B-4F0CEE1C7393}"/>
              </a:ext>
            </a:extLst>
          </p:cNvPr>
          <p:cNvSpPr/>
          <p:nvPr/>
        </p:nvSpPr>
        <p:spPr>
          <a:xfrm>
            <a:off x="5962650" y="3165012"/>
            <a:ext cx="2006600" cy="34541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Titre 1">
            <a:extLst>
              <a:ext uri="{FF2B5EF4-FFF2-40B4-BE49-F238E27FC236}">
                <a16:creationId xmlns:a16="http://schemas.microsoft.com/office/drawing/2014/main" id="{62D71ED0-95D1-4C77-B5DF-8BDEA1687878}"/>
              </a:ext>
            </a:extLst>
          </p:cNvPr>
          <p:cNvSpPr>
            <a:spLocks noGrp="1"/>
          </p:cNvSpPr>
          <p:nvPr>
            <p:ph type="title"/>
          </p:nvPr>
        </p:nvSpPr>
        <p:spPr>
          <a:xfrm>
            <a:off x="139700" y="1"/>
            <a:ext cx="11328400" cy="1231900"/>
          </a:xfrm>
        </p:spPr>
        <p:txBody>
          <a:bodyPr/>
          <a:lstStyle/>
          <a:p>
            <a:pPr marL="0" indent="0">
              <a:buNone/>
            </a:pPr>
            <a:r>
              <a:rPr lang="fr-FR" sz="3200" b="1" i="1" dirty="0">
                <a:solidFill>
                  <a:srgbClr val="C00000"/>
                </a:solidFill>
              </a:rPr>
              <a:t>Interactions COVID-19 et traitement cardio-vasculaire en cours </a:t>
            </a:r>
          </a:p>
        </p:txBody>
      </p:sp>
    </p:spTree>
    <p:extLst>
      <p:ext uri="{BB962C8B-B14F-4D97-AF65-F5344CB8AC3E}">
        <p14:creationId xmlns:p14="http://schemas.microsoft.com/office/powerpoint/2010/main" val="39578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29B0DD-776D-4F97-A39F-0F7A91F410DC}"/>
              </a:ext>
            </a:extLst>
          </p:cNvPr>
          <p:cNvSpPr>
            <a:spLocks noGrp="1"/>
          </p:cNvSpPr>
          <p:nvPr>
            <p:ph type="title"/>
          </p:nvPr>
        </p:nvSpPr>
        <p:spPr/>
        <p:txBody>
          <a:bodyPr/>
          <a:lstStyle/>
          <a:p>
            <a:r>
              <a:rPr lang="fr-FR" b="1" i="1" dirty="0">
                <a:solidFill>
                  <a:srgbClr val="C00000"/>
                </a:solidFill>
              </a:rPr>
              <a:t>Comprendre les influences réciproques </a:t>
            </a:r>
            <a:endParaRPr lang="fr-FR" dirty="0"/>
          </a:p>
        </p:txBody>
      </p:sp>
      <p:sp>
        <p:nvSpPr>
          <p:cNvPr id="3" name="Espace réservé du contenu 2">
            <a:extLst>
              <a:ext uri="{FF2B5EF4-FFF2-40B4-BE49-F238E27FC236}">
                <a16:creationId xmlns:a16="http://schemas.microsoft.com/office/drawing/2014/main" id="{E21D0B98-265E-4D7C-9BF4-1F9288BE8CC0}"/>
              </a:ext>
            </a:extLst>
          </p:cNvPr>
          <p:cNvSpPr>
            <a:spLocks noGrp="1"/>
          </p:cNvSpPr>
          <p:nvPr>
            <p:ph idx="1"/>
          </p:nvPr>
        </p:nvSpPr>
        <p:spPr/>
        <p:txBody>
          <a:bodyPr/>
          <a:lstStyle/>
          <a:p>
            <a:pPr marL="0" indent="0">
              <a:buNone/>
            </a:pPr>
            <a:r>
              <a:rPr lang="fr-FR" dirty="0">
                <a:solidFill>
                  <a:schemeClr val="bg2"/>
                </a:solidFill>
              </a:rPr>
              <a:t>1- Influences réciproques cardiopathies –COVID</a:t>
            </a:r>
          </a:p>
          <a:p>
            <a:pPr marL="0" indent="0">
              <a:buNone/>
            </a:pPr>
            <a:r>
              <a:rPr lang="fr-FR" dirty="0">
                <a:solidFill>
                  <a:schemeClr val="bg2"/>
                </a:solidFill>
              </a:rPr>
              <a:t>2- Atteintes cardio-vasculaires directes</a:t>
            </a:r>
          </a:p>
          <a:p>
            <a:pPr marL="0" indent="0">
              <a:buNone/>
            </a:pPr>
            <a:r>
              <a:rPr lang="fr-FR" dirty="0">
                <a:solidFill>
                  <a:schemeClr val="bg2"/>
                </a:solidFill>
              </a:rPr>
              <a:t>3- </a:t>
            </a:r>
            <a:r>
              <a:rPr lang="fr-FR" b="1" dirty="0">
                <a:solidFill>
                  <a:schemeClr val="bg1">
                    <a:lumMod val="95000"/>
                  </a:schemeClr>
                </a:solidFill>
              </a:rPr>
              <a:t>Interactions COVID-traitement cardio-vasculaire en cours </a:t>
            </a:r>
            <a:endParaRPr lang="fr-FR" dirty="0">
              <a:solidFill>
                <a:schemeClr val="bg1">
                  <a:lumMod val="95000"/>
                </a:schemeClr>
              </a:solidFill>
            </a:endParaRPr>
          </a:p>
          <a:p>
            <a:pPr marL="0" indent="0">
              <a:buNone/>
            </a:pPr>
            <a:r>
              <a:rPr lang="fr-FR" b="1" dirty="0"/>
              <a:t>4- Effets secondaires des traitements COVID</a:t>
            </a:r>
          </a:p>
          <a:p>
            <a:pPr marL="0" indent="0">
              <a:buNone/>
            </a:pPr>
            <a:r>
              <a:rPr lang="fr-FR" dirty="0">
                <a:solidFill>
                  <a:schemeClr val="bg2"/>
                </a:solidFill>
              </a:rPr>
              <a:t>6- Vaccination chez les patients avec pathologies cardio-vasculaires </a:t>
            </a:r>
          </a:p>
        </p:txBody>
      </p:sp>
      <p:sp>
        <p:nvSpPr>
          <p:cNvPr id="5" name="Espace réservé du numéro de diapositive 4">
            <a:extLst>
              <a:ext uri="{FF2B5EF4-FFF2-40B4-BE49-F238E27FC236}">
                <a16:creationId xmlns:a16="http://schemas.microsoft.com/office/drawing/2014/main" id="{51BEE60B-3988-4483-A8E0-658B9B5C9A0E}"/>
              </a:ext>
            </a:extLst>
          </p:cNvPr>
          <p:cNvSpPr>
            <a:spLocks noGrp="1"/>
          </p:cNvSpPr>
          <p:nvPr>
            <p:ph type="sldNum" sz="quarter" idx="12"/>
          </p:nvPr>
        </p:nvSpPr>
        <p:spPr/>
        <p:txBody>
          <a:bodyPr/>
          <a:lstStyle/>
          <a:p>
            <a:fld id="{C8CA422D-9449-4C45-9FC4-97F8AC76A877}" type="slidenum">
              <a:rPr lang="fr-FR" smtClean="0"/>
              <a:t>25</a:t>
            </a:fld>
            <a:endParaRPr lang="fr-FR"/>
          </a:p>
        </p:txBody>
      </p:sp>
      <p:sp>
        <p:nvSpPr>
          <p:cNvPr id="6" name="Espace réservé du pied de page 4">
            <a:extLst>
              <a:ext uri="{FF2B5EF4-FFF2-40B4-BE49-F238E27FC236}">
                <a16:creationId xmlns:a16="http://schemas.microsoft.com/office/drawing/2014/main" id="{FC388C26-D458-42EB-BD48-97E0D29FA4B3}"/>
              </a:ext>
            </a:extLst>
          </p:cNvPr>
          <p:cNvSpPr>
            <a:spLocks noGrp="1"/>
          </p:cNvSpPr>
          <p:nvPr>
            <p:ph type="ftr" sz="quarter" idx="11"/>
          </p:nvPr>
        </p:nvSpPr>
        <p:spPr>
          <a:xfrm>
            <a:off x="4038600" y="6356350"/>
            <a:ext cx="4572000" cy="365125"/>
          </a:xfrm>
        </p:spPr>
        <p:txBody>
          <a:bodyPr/>
          <a:lstStyle/>
          <a:p>
            <a:r>
              <a:rPr lang="pt-BR" b="1" dirty="0">
                <a:solidFill>
                  <a:schemeClr val="tx1"/>
                </a:solidFill>
              </a:rPr>
              <a:t>Symposium Ajanta Pharma,  J7 SOCARB , Bobo Dioulasso 2021</a:t>
            </a:r>
            <a:endParaRPr lang="fr-FR" b="1" dirty="0">
              <a:solidFill>
                <a:schemeClr val="tx1"/>
              </a:solidFill>
            </a:endParaRPr>
          </a:p>
        </p:txBody>
      </p:sp>
    </p:spTree>
    <p:extLst>
      <p:ext uri="{BB962C8B-B14F-4D97-AF65-F5344CB8AC3E}">
        <p14:creationId xmlns:p14="http://schemas.microsoft.com/office/powerpoint/2010/main" val="20934450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29B0DD-776D-4F97-A39F-0F7A91F410DC}"/>
              </a:ext>
            </a:extLst>
          </p:cNvPr>
          <p:cNvSpPr>
            <a:spLocks noGrp="1"/>
          </p:cNvSpPr>
          <p:nvPr>
            <p:ph type="title"/>
          </p:nvPr>
        </p:nvSpPr>
        <p:spPr/>
        <p:txBody>
          <a:bodyPr/>
          <a:lstStyle/>
          <a:p>
            <a:r>
              <a:rPr lang="fr-FR" b="1" i="1" dirty="0">
                <a:solidFill>
                  <a:srgbClr val="C00000"/>
                </a:solidFill>
              </a:rPr>
              <a:t>Comprendre les influences réciproques </a:t>
            </a:r>
            <a:endParaRPr lang="fr-FR" dirty="0"/>
          </a:p>
        </p:txBody>
      </p:sp>
      <p:sp>
        <p:nvSpPr>
          <p:cNvPr id="3" name="Espace réservé du contenu 2">
            <a:extLst>
              <a:ext uri="{FF2B5EF4-FFF2-40B4-BE49-F238E27FC236}">
                <a16:creationId xmlns:a16="http://schemas.microsoft.com/office/drawing/2014/main" id="{E21D0B98-265E-4D7C-9BF4-1F9288BE8CC0}"/>
              </a:ext>
            </a:extLst>
          </p:cNvPr>
          <p:cNvSpPr>
            <a:spLocks noGrp="1"/>
          </p:cNvSpPr>
          <p:nvPr>
            <p:ph idx="1"/>
          </p:nvPr>
        </p:nvSpPr>
        <p:spPr>
          <a:xfrm>
            <a:off x="418454" y="1487837"/>
            <a:ext cx="4773478" cy="4742482"/>
          </a:xfrm>
        </p:spPr>
        <p:txBody>
          <a:bodyPr>
            <a:normAutofit/>
          </a:bodyPr>
          <a:lstStyle/>
          <a:p>
            <a:pPr marL="0" indent="0">
              <a:buNone/>
            </a:pPr>
            <a:r>
              <a:rPr lang="fr-FR" b="1" dirty="0"/>
              <a:t>4- Effets secondaires des traitements COVID</a:t>
            </a:r>
          </a:p>
          <a:p>
            <a:pPr marL="0" indent="0">
              <a:buNone/>
            </a:pPr>
            <a:r>
              <a:rPr lang="fr-FR" dirty="0">
                <a:solidFill>
                  <a:srgbClr val="FF0000"/>
                </a:solidFill>
              </a:rPr>
              <a:t>l’hydroxychloroquine</a:t>
            </a:r>
            <a:endParaRPr lang="fr-FR" b="1" dirty="0"/>
          </a:p>
          <a:p>
            <a:pPr marL="0" indent="0">
              <a:buNone/>
            </a:pPr>
            <a:r>
              <a:rPr lang="fr-FR" dirty="0">
                <a:solidFill>
                  <a:schemeClr val="bg2"/>
                </a:solidFill>
              </a:rPr>
              <a:t> </a:t>
            </a:r>
          </a:p>
          <a:p>
            <a:pPr marL="0" indent="0">
              <a:buNone/>
            </a:pPr>
            <a:endParaRPr lang="fr-FR" dirty="0">
              <a:solidFill>
                <a:schemeClr val="bg2"/>
              </a:solidFill>
            </a:endParaRPr>
          </a:p>
          <a:p>
            <a:pPr marL="0" indent="0">
              <a:buNone/>
            </a:pPr>
            <a:r>
              <a:rPr lang="fr-FR" dirty="0">
                <a:solidFill>
                  <a:srgbClr val="FF0000"/>
                </a:solidFill>
              </a:rPr>
              <a:t>Corticoïdes</a:t>
            </a:r>
          </a:p>
          <a:p>
            <a:pPr marL="0" indent="0">
              <a:buNone/>
            </a:pPr>
            <a:r>
              <a:rPr lang="fr-FR" dirty="0"/>
              <a:t>rarement</a:t>
            </a:r>
            <a:r>
              <a:rPr lang="fr-FR" dirty="0">
                <a:solidFill>
                  <a:srgbClr val="FF0000"/>
                </a:solidFill>
              </a:rPr>
              <a:t>  </a:t>
            </a:r>
            <a:r>
              <a:rPr lang="fr-FR" dirty="0"/>
              <a:t>au long cours</a:t>
            </a:r>
          </a:p>
          <a:p>
            <a:pPr marL="0" indent="0">
              <a:buNone/>
            </a:pPr>
            <a:r>
              <a:rPr lang="fr-FR" dirty="0"/>
              <a:t>Rétention hydrosodé , hyperglycémie </a:t>
            </a:r>
          </a:p>
        </p:txBody>
      </p:sp>
      <p:sp>
        <p:nvSpPr>
          <p:cNvPr id="5" name="Espace réservé du numéro de diapositive 4">
            <a:extLst>
              <a:ext uri="{FF2B5EF4-FFF2-40B4-BE49-F238E27FC236}">
                <a16:creationId xmlns:a16="http://schemas.microsoft.com/office/drawing/2014/main" id="{498A4C53-8247-4132-B535-D23174FA34DB}"/>
              </a:ext>
            </a:extLst>
          </p:cNvPr>
          <p:cNvSpPr>
            <a:spLocks noGrp="1"/>
          </p:cNvSpPr>
          <p:nvPr>
            <p:ph type="sldNum" sz="quarter" idx="12"/>
          </p:nvPr>
        </p:nvSpPr>
        <p:spPr/>
        <p:txBody>
          <a:bodyPr/>
          <a:lstStyle/>
          <a:p>
            <a:fld id="{C8CA422D-9449-4C45-9FC4-97F8AC76A877}" type="slidenum">
              <a:rPr lang="fr-FR" smtClean="0"/>
              <a:t>26</a:t>
            </a:fld>
            <a:endParaRPr lang="fr-FR"/>
          </a:p>
        </p:txBody>
      </p:sp>
      <p:sp>
        <p:nvSpPr>
          <p:cNvPr id="6" name="Espace réservé du pied de page 4">
            <a:extLst>
              <a:ext uri="{FF2B5EF4-FFF2-40B4-BE49-F238E27FC236}">
                <a16:creationId xmlns:a16="http://schemas.microsoft.com/office/drawing/2014/main" id="{61EEA555-3A09-4068-9D35-BFA92CA44D71}"/>
              </a:ext>
            </a:extLst>
          </p:cNvPr>
          <p:cNvSpPr>
            <a:spLocks noGrp="1"/>
          </p:cNvSpPr>
          <p:nvPr>
            <p:ph type="ftr" sz="quarter" idx="11"/>
          </p:nvPr>
        </p:nvSpPr>
        <p:spPr>
          <a:xfrm>
            <a:off x="4038600" y="6356350"/>
            <a:ext cx="4572000" cy="365125"/>
          </a:xfrm>
        </p:spPr>
        <p:txBody>
          <a:bodyPr/>
          <a:lstStyle/>
          <a:p>
            <a:r>
              <a:rPr lang="pt-BR" b="1" dirty="0">
                <a:solidFill>
                  <a:schemeClr val="tx1"/>
                </a:solidFill>
              </a:rPr>
              <a:t>Symposium Ajanta Pharma,  J7 SOCARB , Bobo Dioulasso 2021</a:t>
            </a:r>
            <a:endParaRPr lang="fr-FR" b="1" dirty="0">
              <a:solidFill>
                <a:schemeClr val="tx1"/>
              </a:solidFill>
            </a:endParaRPr>
          </a:p>
        </p:txBody>
      </p:sp>
      <p:pic>
        <p:nvPicPr>
          <p:cNvPr id="2050" name="Picture 2" descr="La CHLOROQUINE : de quoi s&amp;#39;agit - il ? Un danger pour le cœur ?">
            <a:extLst>
              <a:ext uri="{FF2B5EF4-FFF2-40B4-BE49-F238E27FC236}">
                <a16:creationId xmlns:a16="http://schemas.microsoft.com/office/drawing/2014/main" id="{5665E8E3-A769-43A9-9650-C323EBC9F2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8908" y="1690688"/>
            <a:ext cx="5405113" cy="3110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96071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49D140-7380-4BC8-B283-F299BADFDDF3}"/>
              </a:ext>
            </a:extLst>
          </p:cNvPr>
          <p:cNvSpPr>
            <a:spLocks noGrp="1"/>
          </p:cNvSpPr>
          <p:nvPr>
            <p:ph type="title"/>
          </p:nvPr>
        </p:nvSpPr>
        <p:spPr/>
        <p:txBody>
          <a:bodyPr/>
          <a:lstStyle/>
          <a:p>
            <a:r>
              <a:rPr lang="fr-FR" b="1" i="1" dirty="0">
                <a:solidFill>
                  <a:srgbClr val="C00000"/>
                </a:solidFill>
              </a:rPr>
              <a:t>Comprendre les influences réciproques </a:t>
            </a:r>
            <a:endParaRPr lang="fr-FR" dirty="0"/>
          </a:p>
        </p:txBody>
      </p:sp>
      <p:sp>
        <p:nvSpPr>
          <p:cNvPr id="3" name="Espace réservé du contenu 2">
            <a:extLst>
              <a:ext uri="{FF2B5EF4-FFF2-40B4-BE49-F238E27FC236}">
                <a16:creationId xmlns:a16="http://schemas.microsoft.com/office/drawing/2014/main" id="{1F42C718-FF46-4F5A-B333-94003BE74633}"/>
              </a:ext>
            </a:extLst>
          </p:cNvPr>
          <p:cNvSpPr>
            <a:spLocks noGrp="1"/>
          </p:cNvSpPr>
          <p:nvPr>
            <p:ph idx="1"/>
          </p:nvPr>
        </p:nvSpPr>
        <p:spPr/>
        <p:txBody>
          <a:bodyPr>
            <a:normAutofit fontScale="92500"/>
          </a:bodyPr>
          <a:lstStyle/>
          <a:p>
            <a:pPr marL="0" indent="0">
              <a:buNone/>
            </a:pPr>
            <a:r>
              <a:rPr lang="fr-FR" b="1" dirty="0"/>
              <a:t>Facteurs de mortalité </a:t>
            </a:r>
            <a:r>
              <a:rPr lang="fr-FR" b="1"/>
              <a:t>par COVID -19 : </a:t>
            </a:r>
            <a:endParaRPr lang="fr-FR" b="1" dirty="0"/>
          </a:p>
          <a:p>
            <a:pPr marL="0" indent="0">
              <a:buNone/>
            </a:pPr>
            <a:endParaRPr lang="fr-FR" b="1" dirty="0"/>
          </a:p>
          <a:p>
            <a:pPr>
              <a:buFontTx/>
              <a:buChar char="-"/>
            </a:pPr>
            <a:r>
              <a:rPr lang="fr-FR" b="1" dirty="0"/>
              <a:t>Terrain : </a:t>
            </a:r>
            <a:r>
              <a:rPr lang="fr-FR" dirty="0"/>
              <a:t>facteurs de risque cardio-vasculaires ou thrombo-emboliques </a:t>
            </a:r>
          </a:p>
          <a:p>
            <a:pPr marL="0" indent="0">
              <a:buNone/>
            </a:pPr>
            <a:r>
              <a:rPr lang="fr-FR" b="1" dirty="0"/>
              <a:t>                  Exemple : Diabète </a:t>
            </a:r>
            <a:r>
              <a:rPr lang="fr-FR" dirty="0"/>
              <a:t>déjà un état pré-inflammatoire </a:t>
            </a:r>
          </a:p>
          <a:p>
            <a:pPr marL="0" indent="0">
              <a:buNone/>
            </a:pPr>
            <a:r>
              <a:rPr lang="fr-FR" b="1" dirty="0"/>
              <a:t>                                    Obésité et sédentarité : </a:t>
            </a:r>
            <a:r>
              <a:rPr lang="fr-FR" dirty="0"/>
              <a:t>facteur de la triade de Virchow</a:t>
            </a:r>
          </a:p>
          <a:p>
            <a:pPr marL="0" indent="0">
              <a:buNone/>
            </a:pPr>
            <a:r>
              <a:rPr lang="fr-FR" b="1" dirty="0"/>
              <a:t>                                    Athéromatose : </a:t>
            </a:r>
            <a:r>
              <a:rPr lang="fr-FR" dirty="0"/>
              <a:t>plaques d’athéromes rendus vulnérables</a:t>
            </a:r>
          </a:p>
          <a:p>
            <a:pPr>
              <a:buFontTx/>
              <a:buChar char="-"/>
            </a:pPr>
            <a:r>
              <a:rPr lang="fr-FR" b="1" dirty="0"/>
              <a:t>Antécédents : </a:t>
            </a:r>
            <a:r>
              <a:rPr lang="fr-FR" dirty="0"/>
              <a:t>pathologie pulmonaire chronique : </a:t>
            </a:r>
            <a:r>
              <a:rPr lang="fr-FR" b="1" dirty="0"/>
              <a:t>HTAP </a:t>
            </a:r>
          </a:p>
          <a:p>
            <a:pPr>
              <a:buFontTx/>
              <a:buChar char="-"/>
            </a:pPr>
            <a:r>
              <a:rPr lang="fr-FR" b="1" dirty="0"/>
              <a:t>Grand âge</a:t>
            </a:r>
          </a:p>
          <a:p>
            <a:pPr>
              <a:buFontTx/>
              <a:buChar char="-"/>
            </a:pPr>
            <a:r>
              <a:rPr lang="fr-FR" b="1" dirty="0"/>
              <a:t>Autres comorbidités </a:t>
            </a:r>
          </a:p>
          <a:p>
            <a:endParaRPr lang="fr-FR" dirty="0"/>
          </a:p>
        </p:txBody>
      </p:sp>
      <p:sp>
        <p:nvSpPr>
          <p:cNvPr id="5" name="Espace réservé du numéro de diapositive 4">
            <a:extLst>
              <a:ext uri="{FF2B5EF4-FFF2-40B4-BE49-F238E27FC236}">
                <a16:creationId xmlns:a16="http://schemas.microsoft.com/office/drawing/2014/main" id="{5226EFE5-C04F-46E3-AE43-A880BB14B949}"/>
              </a:ext>
            </a:extLst>
          </p:cNvPr>
          <p:cNvSpPr>
            <a:spLocks noGrp="1"/>
          </p:cNvSpPr>
          <p:nvPr>
            <p:ph type="sldNum" sz="quarter" idx="12"/>
          </p:nvPr>
        </p:nvSpPr>
        <p:spPr/>
        <p:txBody>
          <a:bodyPr/>
          <a:lstStyle/>
          <a:p>
            <a:fld id="{C8CA422D-9449-4C45-9FC4-97F8AC76A877}" type="slidenum">
              <a:rPr lang="fr-FR" smtClean="0"/>
              <a:t>27</a:t>
            </a:fld>
            <a:endParaRPr lang="fr-FR"/>
          </a:p>
        </p:txBody>
      </p:sp>
      <p:sp>
        <p:nvSpPr>
          <p:cNvPr id="6" name="Espace réservé du pied de page 4">
            <a:extLst>
              <a:ext uri="{FF2B5EF4-FFF2-40B4-BE49-F238E27FC236}">
                <a16:creationId xmlns:a16="http://schemas.microsoft.com/office/drawing/2014/main" id="{EA772BD3-B6E0-4E56-BAA0-136D5F5F1F66}"/>
              </a:ext>
            </a:extLst>
          </p:cNvPr>
          <p:cNvSpPr>
            <a:spLocks noGrp="1"/>
          </p:cNvSpPr>
          <p:nvPr>
            <p:ph type="ftr" sz="quarter" idx="11"/>
          </p:nvPr>
        </p:nvSpPr>
        <p:spPr>
          <a:xfrm>
            <a:off x="4038600" y="6356350"/>
            <a:ext cx="4572000" cy="365125"/>
          </a:xfrm>
        </p:spPr>
        <p:txBody>
          <a:bodyPr/>
          <a:lstStyle/>
          <a:p>
            <a:r>
              <a:rPr lang="pt-BR" b="1" dirty="0">
                <a:solidFill>
                  <a:schemeClr val="tx1"/>
                </a:solidFill>
              </a:rPr>
              <a:t>Symposium Ajanta Pharma,  J7 SOCARB , Bobo Dioulasso 2021</a:t>
            </a:r>
            <a:endParaRPr lang="fr-FR" b="1" dirty="0">
              <a:solidFill>
                <a:schemeClr val="tx1"/>
              </a:solidFill>
            </a:endParaRPr>
          </a:p>
        </p:txBody>
      </p:sp>
    </p:spTree>
    <p:extLst>
      <p:ext uri="{BB962C8B-B14F-4D97-AF65-F5344CB8AC3E}">
        <p14:creationId xmlns:p14="http://schemas.microsoft.com/office/powerpoint/2010/main" val="42120992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29B0DD-776D-4F97-A39F-0F7A91F410DC}"/>
              </a:ext>
            </a:extLst>
          </p:cNvPr>
          <p:cNvSpPr>
            <a:spLocks noGrp="1"/>
          </p:cNvSpPr>
          <p:nvPr>
            <p:ph type="title"/>
          </p:nvPr>
        </p:nvSpPr>
        <p:spPr/>
        <p:txBody>
          <a:bodyPr/>
          <a:lstStyle/>
          <a:p>
            <a:r>
              <a:rPr lang="fr-FR" b="1" i="1" dirty="0">
                <a:solidFill>
                  <a:srgbClr val="C00000"/>
                </a:solidFill>
              </a:rPr>
              <a:t>Comprendre les influences réciproques </a:t>
            </a:r>
            <a:endParaRPr lang="fr-FR" i="1" dirty="0"/>
          </a:p>
        </p:txBody>
      </p:sp>
      <p:sp>
        <p:nvSpPr>
          <p:cNvPr id="3" name="Espace réservé du contenu 2">
            <a:extLst>
              <a:ext uri="{FF2B5EF4-FFF2-40B4-BE49-F238E27FC236}">
                <a16:creationId xmlns:a16="http://schemas.microsoft.com/office/drawing/2014/main" id="{E21D0B98-265E-4D7C-9BF4-1F9288BE8CC0}"/>
              </a:ext>
            </a:extLst>
          </p:cNvPr>
          <p:cNvSpPr>
            <a:spLocks noGrp="1"/>
          </p:cNvSpPr>
          <p:nvPr>
            <p:ph idx="1"/>
          </p:nvPr>
        </p:nvSpPr>
        <p:spPr/>
        <p:txBody>
          <a:bodyPr/>
          <a:lstStyle/>
          <a:p>
            <a:pPr marL="0" indent="0">
              <a:buNone/>
            </a:pPr>
            <a:r>
              <a:rPr lang="fr-FR" dirty="0">
                <a:solidFill>
                  <a:schemeClr val="bg2"/>
                </a:solidFill>
              </a:rPr>
              <a:t>1- Influences réciproques cardiopathies –COVID</a:t>
            </a:r>
          </a:p>
          <a:p>
            <a:pPr marL="0" indent="0">
              <a:buNone/>
            </a:pPr>
            <a:r>
              <a:rPr lang="fr-FR" dirty="0">
                <a:solidFill>
                  <a:schemeClr val="bg2"/>
                </a:solidFill>
              </a:rPr>
              <a:t>2- Atteintes cardio-vasculaires directes</a:t>
            </a:r>
          </a:p>
          <a:p>
            <a:pPr marL="0" indent="0">
              <a:buNone/>
            </a:pPr>
            <a:r>
              <a:rPr lang="fr-FR" dirty="0">
                <a:solidFill>
                  <a:schemeClr val="bg2"/>
                </a:solidFill>
              </a:rPr>
              <a:t>3- Interactions avec une thérapeutique cardio-vasculaire en cours </a:t>
            </a:r>
          </a:p>
          <a:p>
            <a:pPr marL="0" indent="0">
              <a:buNone/>
            </a:pPr>
            <a:r>
              <a:rPr lang="fr-FR" b="1" dirty="0">
                <a:solidFill>
                  <a:schemeClr val="bg2"/>
                </a:solidFill>
              </a:rPr>
              <a:t>4- </a:t>
            </a:r>
            <a:r>
              <a:rPr lang="fr-FR" dirty="0">
                <a:solidFill>
                  <a:schemeClr val="bg2"/>
                </a:solidFill>
              </a:rPr>
              <a:t>Effets secondaires des traitements COVID</a:t>
            </a:r>
          </a:p>
          <a:p>
            <a:pPr marL="0" indent="0">
              <a:buNone/>
            </a:pPr>
            <a:r>
              <a:rPr lang="fr-FR" dirty="0">
                <a:solidFill>
                  <a:schemeClr val="bg2"/>
                </a:solidFill>
              </a:rPr>
              <a:t>5- Existence de comorbidités et patients  fragiles </a:t>
            </a:r>
          </a:p>
          <a:p>
            <a:pPr marL="0" indent="0">
              <a:buNone/>
            </a:pPr>
            <a:r>
              <a:rPr lang="fr-FR" b="1" dirty="0"/>
              <a:t>6- Vaccination chez les patients avec pathologies cardio-vasculaires </a:t>
            </a:r>
          </a:p>
        </p:txBody>
      </p:sp>
      <p:sp>
        <p:nvSpPr>
          <p:cNvPr id="5" name="Espace réservé du numéro de diapositive 4">
            <a:extLst>
              <a:ext uri="{FF2B5EF4-FFF2-40B4-BE49-F238E27FC236}">
                <a16:creationId xmlns:a16="http://schemas.microsoft.com/office/drawing/2014/main" id="{246D63E8-CBA9-4C9E-BD9F-D0F573B64DBC}"/>
              </a:ext>
            </a:extLst>
          </p:cNvPr>
          <p:cNvSpPr>
            <a:spLocks noGrp="1"/>
          </p:cNvSpPr>
          <p:nvPr>
            <p:ph type="sldNum" sz="quarter" idx="12"/>
          </p:nvPr>
        </p:nvSpPr>
        <p:spPr/>
        <p:txBody>
          <a:bodyPr/>
          <a:lstStyle/>
          <a:p>
            <a:fld id="{C8CA422D-9449-4C45-9FC4-97F8AC76A877}" type="slidenum">
              <a:rPr lang="fr-FR" smtClean="0"/>
              <a:t>28</a:t>
            </a:fld>
            <a:endParaRPr lang="fr-FR"/>
          </a:p>
        </p:txBody>
      </p:sp>
      <p:sp>
        <p:nvSpPr>
          <p:cNvPr id="6" name="Espace réservé du pied de page 4">
            <a:extLst>
              <a:ext uri="{FF2B5EF4-FFF2-40B4-BE49-F238E27FC236}">
                <a16:creationId xmlns:a16="http://schemas.microsoft.com/office/drawing/2014/main" id="{5F553D08-4ECE-46F3-912F-3A703A2D7EE1}"/>
              </a:ext>
            </a:extLst>
          </p:cNvPr>
          <p:cNvSpPr>
            <a:spLocks noGrp="1"/>
          </p:cNvSpPr>
          <p:nvPr>
            <p:ph type="ftr" sz="quarter" idx="11"/>
          </p:nvPr>
        </p:nvSpPr>
        <p:spPr>
          <a:xfrm>
            <a:off x="4038600" y="6356350"/>
            <a:ext cx="4572000" cy="365125"/>
          </a:xfrm>
        </p:spPr>
        <p:txBody>
          <a:bodyPr/>
          <a:lstStyle/>
          <a:p>
            <a:r>
              <a:rPr lang="pt-BR" b="1" dirty="0">
                <a:solidFill>
                  <a:schemeClr val="tx1"/>
                </a:solidFill>
              </a:rPr>
              <a:t>Symposium Ajanta Pharma,  J7 SOCARB , Bobo Dioulasso 2021</a:t>
            </a:r>
            <a:endParaRPr lang="fr-FR" b="1" dirty="0">
              <a:solidFill>
                <a:schemeClr val="tx1"/>
              </a:solidFill>
            </a:endParaRPr>
          </a:p>
        </p:txBody>
      </p:sp>
    </p:spTree>
    <p:extLst>
      <p:ext uri="{BB962C8B-B14F-4D97-AF65-F5344CB8AC3E}">
        <p14:creationId xmlns:p14="http://schemas.microsoft.com/office/powerpoint/2010/main" val="32670174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29B0DD-776D-4F97-A39F-0F7A91F410DC}"/>
              </a:ext>
            </a:extLst>
          </p:cNvPr>
          <p:cNvSpPr>
            <a:spLocks noGrp="1"/>
          </p:cNvSpPr>
          <p:nvPr>
            <p:ph type="title"/>
          </p:nvPr>
        </p:nvSpPr>
        <p:spPr/>
        <p:txBody>
          <a:bodyPr/>
          <a:lstStyle/>
          <a:p>
            <a:r>
              <a:rPr lang="fr-FR" b="1" i="1" dirty="0">
                <a:solidFill>
                  <a:srgbClr val="C00000"/>
                </a:solidFill>
              </a:rPr>
              <a:t>Comprendre les influences réciproques </a:t>
            </a:r>
            <a:endParaRPr lang="fr-FR" i="1" dirty="0"/>
          </a:p>
        </p:txBody>
      </p:sp>
      <p:sp>
        <p:nvSpPr>
          <p:cNvPr id="3" name="Espace réservé du contenu 2">
            <a:extLst>
              <a:ext uri="{FF2B5EF4-FFF2-40B4-BE49-F238E27FC236}">
                <a16:creationId xmlns:a16="http://schemas.microsoft.com/office/drawing/2014/main" id="{E21D0B98-265E-4D7C-9BF4-1F9288BE8CC0}"/>
              </a:ext>
            </a:extLst>
          </p:cNvPr>
          <p:cNvSpPr>
            <a:spLocks noGrp="1"/>
          </p:cNvSpPr>
          <p:nvPr>
            <p:ph idx="1"/>
          </p:nvPr>
        </p:nvSpPr>
        <p:spPr/>
        <p:txBody>
          <a:bodyPr/>
          <a:lstStyle/>
          <a:p>
            <a:pPr marL="0" indent="0">
              <a:buNone/>
            </a:pPr>
            <a:r>
              <a:rPr lang="fr-FR" b="1" dirty="0"/>
              <a:t>6- Vaccination chez les patients avec pathologies cardio-vasculaires </a:t>
            </a:r>
          </a:p>
          <a:p>
            <a:pPr marL="0" indent="0">
              <a:buNone/>
            </a:pPr>
            <a:endParaRPr lang="fr-FR" b="1" dirty="0"/>
          </a:p>
          <a:p>
            <a:pPr marL="0" indent="0">
              <a:buNone/>
            </a:pPr>
            <a:r>
              <a:rPr lang="fr-FR" dirty="0"/>
              <a:t>« Pas plus exposés que les autres » aux effets indésirables ou secondaires </a:t>
            </a:r>
          </a:p>
          <a:p>
            <a:pPr>
              <a:buFont typeface="Wingdings" panose="05000000000000000000" pitchFamily="2" charset="2"/>
              <a:buChar char="ü"/>
            </a:pPr>
            <a:r>
              <a:rPr lang="fr-FR" dirty="0"/>
              <a:t>Mineurs </a:t>
            </a:r>
          </a:p>
          <a:p>
            <a:pPr>
              <a:buFont typeface="Wingdings" panose="05000000000000000000" pitchFamily="2" charset="2"/>
              <a:buChar char="ü"/>
            </a:pPr>
            <a:r>
              <a:rPr lang="fr-FR" dirty="0"/>
              <a:t>Majeurs possibles : thrombose </a:t>
            </a:r>
            <a:endParaRPr lang="fr-FR" dirty="0">
              <a:solidFill>
                <a:srgbClr val="FF0000"/>
              </a:solidFill>
            </a:endParaRPr>
          </a:p>
          <a:p>
            <a:pPr marL="0" indent="0">
              <a:buNone/>
            </a:pPr>
            <a:r>
              <a:rPr lang="fr-FR" dirty="0">
                <a:solidFill>
                  <a:srgbClr val="FF0000"/>
                </a:solidFill>
              </a:rPr>
              <a:t> </a:t>
            </a:r>
          </a:p>
        </p:txBody>
      </p:sp>
      <p:sp>
        <p:nvSpPr>
          <p:cNvPr id="5" name="Espace réservé du numéro de diapositive 4">
            <a:extLst>
              <a:ext uri="{FF2B5EF4-FFF2-40B4-BE49-F238E27FC236}">
                <a16:creationId xmlns:a16="http://schemas.microsoft.com/office/drawing/2014/main" id="{6A9C3D6A-DC76-4250-BADB-4536D503E494}"/>
              </a:ext>
            </a:extLst>
          </p:cNvPr>
          <p:cNvSpPr>
            <a:spLocks noGrp="1"/>
          </p:cNvSpPr>
          <p:nvPr>
            <p:ph type="sldNum" sz="quarter" idx="12"/>
          </p:nvPr>
        </p:nvSpPr>
        <p:spPr/>
        <p:txBody>
          <a:bodyPr/>
          <a:lstStyle/>
          <a:p>
            <a:fld id="{C8CA422D-9449-4C45-9FC4-97F8AC76A877}" type="slidenum">
              <a:rPr lang="fr-FR" smtClean="0"/>
              <a:t>29</a:t>
            </a:fld>
            <a:endParaRPr lang="fr-FR"/>
          </a:p>
        </p:txBody>
      </p:sp>
      <p:sp>
        <p:nvSpPr>
          <p:cNvPr id="6" name="Espace réservé du pied de page 4">
            <a:extLst>
              <a:ext uri="{FF2B5EF4-FFF2-40B4-BE49-F238E27FC236}">
                <a16:creationId xmlns:a16="http://schemas.microsoft.com/office/drawing/2014/main" id="{A98C2FBC-E81A-4321-8D4E-CE024EDF511F}"/>
              </a:ext>
            </a:extLst>
          </p:cNvPr>
          <p:cNvSpPr>
            <a:spLocks noGrp="1"/>
          </p:cNvSpPr>
          <p:nvPr>
            <p:ph type="ftr" sz="quarter" idx="11"/>
          </p:nvPr>
        </p:nvSpPr>
        <p:spPr>
          <a:xfrm>
            <a:off x="4038600" y="6356350"/>
            <a:ext cx="4572000" cy="365125"/>
          </a:xfrm>
        </p:spPr>
        <p:txBody>
          <a:bodyPr/>
          <a:lstStyle/>
          <a:p>
            <a:r>
              <a:rPr lang="pt-BR" b="1" dirty="0">
                <a:solidFill>
                  <a:schemeClr val="tx1"/>
                </a:solidFill>
              </a:rPr>
              <a:t>Symposium Ajanta Pharma,  J7 SOCARB , Bobo Dioulasso 2021</a:t>
            </a:r>
            <a:endParaRPr lang="fr-FR" b="1" dirty="0">
              <a:solidFill>
                <a:schemeClr val="tx1"/>
              </a:solidFill>
            </a:endParaRPr>
          </a:p>
        </p:txBody>
      </p:sp>
    </p:spTree>
    <p:extLst>
      <p:ext uri="{BB962C8B-B14F-4D97-AF65-F5344CB8AC3E}">
        <p14:creationId xmlns:p14="http://schemas.microsoft.com/office/powerpoint/2010/main" val="2068152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47B87C-10D4-4418-AECD-EB29585DFE56}"/>
              </a:ext>
            </a:extLst>
          </p:cNvPr>
          <p:cNvSpPr>
            <a:spLocks noGrp="1"/>
          </p:cNvSpPr>
          <p:nvPr>
            <p:ph type="title"/>
          </p:nvPr>
        </p:nvSpPr>
        <p:spPr>
          <a:xfrm>
            <a:off x="838200" y="444501"/>
            <a:ext cx="10515600" cy="5067300"/>
          </a:xfrm>
          <a:ln w="38100">
            <a:solidFill>
              <a:schemeClr val="accent1"/>
            </a:solidFill>
          </a:ln>
        </p:spPr>
        <p:txBody>
          <a:bodyPr>
            <a:normAutofit/>
          </a:bodyPr>
          <a:lstStyle/>
          <a:p>
            <a:pPr algn="ctr"/>
            <a:r>
              <a:rPr lang="fr-FR" b="1" dirty="0"/>
              <a:t>Ce qu’on peut gagner ou perdre.......</a:t>
            </a:r>
            <a:r>
              <a:rPr lang="fr-FR" b="1" i="1" dirty="0">
                <a:solidFill>
                  <a:srgbClr val="FF0000"/>
                </a:solidFill>
              </a:rPr>
              <a:t> </a:t>
            </a:r>
            <a:br>
              <a:rPr lang="fr-FR" dirty="0"/>
            </a:br>
            <a:br>
              <a:rPr lang="fr-FR" dirty="0"/>
            </a:br>
            <a:br>
              <a:rPr lang="fr-FR" dirty="0"/>
            </a:br>
            <a:r>
              <a:rPr lang="fr-FR" b="1" i="1" dirty="0">
                <a:solidFill>
                  <a:srgbClr val="FF0000"/>
                </a:solidFill>
              </a:rPr>
              <a:t>ENJEUX  </a:t>
            </a:r>
            <a:br>
              <a:rPr lang="fr-FR" dirty="0">
                <a:solidFill>
                  <a:srgbClr val="FF0000"/>
                </a:solidFill>
              </a:rPr>
            </a:br>
            <a:br>
              <a:rPr lang="fr-FR" dirty="0"/>
            </a:br>
            <a:br>
              <a:rPr lang="fr-FR" dirty="0"/>
            </a:br>
            <a:r>
              <a:rPr lang="fr-FR" b="1" dirty="0"/>
              <a:t>Les recommandations aux patients  </a:t>
            </a:r>
          </a:p>
        </p:txBody>
      </p:sp>
      <p:sp>
        <p:nvSpPr>
          <p:cNvPr id="4" name="Espace réservé du pied de page 3">
            <a:extLst>
              <a:ext uri="{FF2B5EF4-FFF2-40B4-BE49-F238E27FC236}">
                <a16:creationId xmlns:a16="http://schemas.microsoft.com/office/drawing/2014/main" id="{6494D26E-7DE4-455E-9D6D-1650BE9BEDF4}"/>
              </a:ext>
            </a:extLst>
          </p:cNvPr>
          <p:cNvSpPr>
            <a:spLocks noGrp="1"/>
          </p:cNvSpPr>
          <p:nvPr>
            <p:ph type="ftr" sz="quarter" idx="11"/>
          </p:nvPr>
        </p:nvSpPr>
        <p:spPr>
          <a:xfrm>
            <a:off x="4038599" y="6356350"/>
            <a:ext cx="4386943" cy="328205"/>
          </a:xfrm>
        </p:spPr>
        <p:txBody>
          <a:bodyPr/>
          <a:lstStyle/>
          <a:p>
            <a:r>
              <a:rPr lang="pt-BR" b="1">
                <a:solidFill>
                  <a:schemeClr val="tx1"/>
                </a:solidFill>
              </a:rPr>
              <a:t>Symposium Ajanta Pharma,  J7 SOCARB , Bobo Dioulasso 2021</a:t>
            </a:r>
            <a:endParaRPr lang="fr-FR" b="1">
              <a:solidFill>
                <a:schemeClr val="tx1"/>
              </a:solidFill>
            </a:endParaRPr>
          </a:p>
        </p:txBody>
      </p:sp>
      <p:sp>
        <p:nvSpPr>
          <p:cNvPr id="5" name="Espace réservé du numéro de diapositive 4">
            <a:extLst>
              <a:ext uri="{FF2B5EF4-FFF2-40B4-BE49-F238E27FC236}">
                <a16:creationId xmlns:a16="http://schemas.microsoft.com/office/drawing/2014/main" id="{E3800971-5AFF-49CB-AF06-CD778F675B5C}"/>
              </a:ext>
            </a:extLst>
          </p:cNvPr>
          <p:cNvSpPr>
            <a:spLocks noGrp="1"/>
          </p:cNvSpPr>
          <p:nvPr>
            <p:ph type="sldNum" sz="quarter" idx="12"/>
          </p:nvPr>
        </p:nvSpPr>
        <p:spPr/>
        <p:txBody>
          <a:bodyPr/>
          <a:lstStyle/>
          <a:p>
            <a:fld id="{C8CA422D-9449-4C45-9FC4-97F8AC76A877}" type="slidenum">
              <a:rPr lang="fr-FR" smtClean="0"/>
              <a:t>3</a:t>
            </a:fld>
            <a:endParaRPr lang="fr-FR" dirty="0"/>
          </a:p>
        </p:txBody>
      </p:sp>
      <p:sp>
        <p:nvSpPr>
          <p:cNvPr id="7" name="Flèche : bas 6">
            <a:extLst>
              <a:ext uri="{FF2B5EF4-FFF2-40B4-BE49-F238E27FC236}">
                <a16:creationId xmlns:a16="http://schemas.microsoft.com/office/drawing/2014/main" id="{58763DE9-EA8E-4C20-BA47-F76CDF035D83}"/>
              </a:ext>
            </a:extLst>
          </p:cNvPr>
          <p:cNvSpPr/>
          <p:nvPr/>
        </p:nvSpPr>
        <p:spPr>
          <a:xfrm>
            <a:off x="5611228" y="1617255"/>
            <a:ext cx="812800" cy="8763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558835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29B0DD-776D-4F97-A39F-0F7A91F410DC}"/>
              </a:ext>
            </a:extLst>
          </p:cNvPr>
          <p:cNvSpPr>
            <a:spLocks noGrp="1"/>
          </p:cNvSpPr>
          <p:nvPr>
            <p:ph type="title"/>
          </p:nvPr>
        </p:nvSpPr>
        <p:spPr/>
        <p:txBody>
          <a:bodyPr/>
          <a:lstStyle/>
          <a:p>
            <a:r>
              <a:rPr lang="fr-FR" b="1" i="1" dirty="0">
                <a:solidFill>
                  <a:srgbClr val="C00000"/>
                </a:solidFill>
              </a:rPr>
              <a:t>Comprendre les influences réciproques </a:t>
            </a:r>
            <a:endParaRPr lang="fr-FR" i="1" dirty="0"/>
          </a:p>
        </p:txBody>
      </p:sp>
      <p:sp>
        <p:nvSpPr>
          <p:cNvPr id="3" name="Espace réservé du contenu 2">
            <a:extLst>
              <a:ext uri="{FF2B5EF4-FFF2-40B4-BE49-F238E27FC236}">
                <a16:creationId xmlns:a16="http://schemas.microsoft.com/office/drawing/2014/main" id="{E21D0B98-265E-4D7C-9BF4-1F9288BE8CC0}"/>
              </a:ext>
            </a:extLst>
          </p:cNvPr>
          <p:cNvSpPr>
            <a:spLocks noGrp="1"/>
          </p:cNvSpPr>
          <p:nvPr>
            <p:ph idx="1"/>
          </p:nvPr>
        </p:nvSpPr>
        <p:spPr>
          <a:xfrm>
            <a:off x="838200" y="1825625"/>
            <a:ext cx="10515600" cy="1325563"/>
          </a:xfrm>
        </p:spPr>
        <p:txBody>
          <a:bodyPr/>
          <a:lstStyle/>
          <a:p>
            <a:pPr marL="0" indent="0">
              <a:buNone/>
            </a:pPr>
            <a:r>
              <a:rPr lang="fr-FR" b="1" dirty="0"/>
              <a:t>6- Vaccination chez les patients avec pathologies cardio-vasculaires </a:t>
            </a:r>
            <a:endParaRPr lang="fr-FR" dirty="0">
              <a:solidFill>
                <a:srgbClr val="FF0000"/>
              </a:solidFill>
            </a:endParaRPr>
          </a:p>
          <a:p>
            <a:pPr marL="0" indent="0">
              <a:buNone/>
            </a:pPr>
            <a:endParaRPr lang="fr-FR" dirty="0">
              <a:solidFill>
                <a:srgbClr val="FF0000"/>
              </a:solidFill>
            </a:endParaRPr>
          </a:p>
        </p:txBody>
      </p:sp>
      <p:sp>
        <p:nvSpPr>
          <p:cNvPr id="5" name="Espace réservé du numéro de diapositive 4">
            <a:extLst>
              <a:ext uri="{FF2B5EF4-FFF2-40B4-BE49-F238E27FC236}">
                <a16:creationId xmlns:a16="http://schemas.microsoft.com/office/drawing/2014/main" id="{3A79CFE6-4C49-4ACD-ACA3-BC5587FF4218}"/>
              </a:ext>
            </a:extLst>
          </p:cNvPr>
          <p:cNvSpPr>
            <a:spLocks noGrp="1"/>
          </p:cNvSpPr>
          <p:nvPr>
            <p:ph type="sldNum" sz="quarter" idx="12"/>
          </p:nvPr>
        </p:nvSpPr>
        <p:spPr/>
        <p:txBody>
          <a:bodyPr/>
          <a:lstStyle/>
          <a:p>
            <a:fld id="{C8CA422D-9449-4C45-9FC4-97F8AC76A877}" type="slidenum">
              <a:rPr lang="fr-FR" smtClean="0"/>
              <a:t>30</a:t>
            </a:fld>
            <a:endParaRPr lang="fr-FR"/>
          </a:p>
        </p:txBody>
      </p:sp>
      <p:sp>
        <p:nvSpPr>
          <p:cNvPr id="6" name="Espace réservé du pied de page 4">
            <a:extLst>
              <a:ext uri="{FF2B5EF4-FFF2-40B4-BE49-F238E27FC236}">
                <a16:creationId xmlns:a16="http://schemas.microsoft.com/office/drawing/2014/main" id="{22B372F1-1B50-4F87-8C21-6D401AD85C19}"/>
              </a:ext>
            </a:extLst>
          </p:cNvPr>
          <p:cNvSpPr>
            <a:spLocks noGrp="1"/>
          </p:cNvSpPr>
          <p:nvPr>
            <p:ph type="ftr" sz="quarter" idx="11"/>
          </p:nvPr>
        </p:nvSpPr>
        <p:spPr>
          <a:xfrm>
            <a:off x="4038600" y="6356350"/>
            <a:ext cx="4572000" cy="365125"/>
          </a:xfrm>
        </p:spPr>
        <p:txBody>
          <a:bodyPr/>
          <a:lstStyle/>
          <a:p>
            <a:r>
              <a:rPr lang="pt-BR" b="1" dirty="0">
                <a:solidFill>
                  <a:schemeClr val="tx1"/>
                </a:solidFill>
              </a:rPr>
              <a:t>Symposium Ajanta Pharma,  J7 SOCARB , Bobo Dioulasso 2021</a:t>
            </a:r>
            <a:endParaRPr lang="fr-FR" b="1" dirty="0">
              <a:solidFill>
                <a:schemeClr val="tx1"/>
              </a:solidFill>
            </a:endParaRPr>
          </a:p>
        </p:txBody>
      </p:sp>
      <p:pic>
        <p:nvPicPr>
          <p:cNvPr id="1026" name="Picture 2" descr="Instauration du traitement et adaptation de la posologie de méthadone dans  le traitement de substitution opiacée">
            <a:extLst>
              <a:ext uri="{FF2B5EF4-FFF2-40B4-BE49-F238E27FC236}">
                <a16:creationId xmlns:a16="http://schemas.microsoft.com/office/drawing/2014/main" id="{E5BF5D57-84D3-40F7-B0BB-DA5E8D48A52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160" t="13095" r="25574" b="1786"/>
          <a:stretch/>
        </p:blipFill>
        <p:spPr bwMode="auto">
          <a:xfrm>
            <a:off x="3898367" y="2921000"/>
            <a:ext cx="4395266" cy="311150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E2DC24BC-747E-446A-87E0-EE32551DC025}"/>
              </a:ext>
            </a:extLst>
          </p:cNvPr>
          <p:cNvSpPr txBox="1"/>
          <p:nvPr/>
        </p:nvSpPr>
        <p:spPr>
          <a:xfrm>
            <a:off x="8293633" y="4025900"/>
            <a:ext cx="1853667" cy="523220"/>
          </a:xfrm>
          <a:prstGeom prst="rect">
            <a:avLst/>
          </a:prstGeom>
          <a:noFill/>
        </p:spPr>
        <p:txBody>
          <a:bodyPr wrap="square" rtlCol="0">
            <a:spAutoFit/>
          </a:bodyPr>
          <a:lstStyle/>
          <a:p>
            <a:r>
              <a:rPr lang="fr-FR" sz="2800" b="1" dirty="0">
                <a:solidFill>
                  <a:srgbClr val="FF0000"/>
                </a:solidFill>
              </a:rPr>
              <a:t>Bénéfices</a:t>
            </a:r>
            <a:endParaRPr lang="fr-FR" sz="2800" b="1" dirty="0"/>
          </a:p>
        </p:txBody>
      </p:sp>
      <p:sp>
        <p:nvSpPr>
          <p:cNvPr id="9" name="ZoneTexte 8">
            <a:extLst>
              <a:ext uri="{FF2B5EF4-FFF2-40B4-BE49-F238E27FC236}">
                <a16:creationId xmlns:a16="http://schemas.microsoft.com/office/drawing/2014/main" id="{615B67CB-3601-4DBB-923B-B280D38819F0}"/>
              </a:ext>
            </a:extLst>
          </p:cNvPr>
          <p:cNvSpPr txBox="1"/>
          <p:nvPr/>
        </p:nvSpPr>
        <p:spPr>
          <a:xfrm>
            <a:off x="2819933" y="3219212"/>
            <a:ext cx="1853667" cy="523220"/>
          </a:xfrm>
          <a:prstGeom prst="rect">
            <a:avLst/>
          </a:prstGeom>
          <a:noFill/>
        </p:spPr>
        <p:txBody>
          <a:bodyPr wrap="square" rtlCol="0">
            <a:spAutoFit/>
          </a:bodyPr>
          <a:lstStyle/>
          <a:p>
            <a:r>
              <a:rPr lang="fr-FR" sz="2800" b="1" dirty="0">
                <a:solidFill>
                  <a:srgbClr val="FF0000"/>
                </a:solidFill>
              </a:rPr>
              <a:t>Risques</a:t>
            </a:r>
            <a:endParaRPr lang="fr-FR" sz="2800" b="1" dirty="0"/>
          </a:p>
        </p:txBody>
      </p:sp>
    </p:spTree>
    <p:extLst>
      <p:ext uri="{BB962C8B-B14F-4D97-AF65-F5344CB8AC3E}">
        <p14:creationId xmlns:p14="http://schemas.microsoft.com/office/powerpoint/2010/main" val="14364974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68DC22-7221-4A16-800D-76A7208DC256}"/>
              </a:ext>
            </a:extLst>
          </p:cNvPr>
          <p:cNvSpPr>
            <a:spLocks noGrp="1"/>
          </p:cNvSpPr>
          <p:nvPr>
            <p:ph type="title"/>
          </p:nvPr>
        </p:nvSpPr>
        <p:spPr/>
        <p:txBody>
          <a:bodyPr/>
          <a:lstStyle/>
          <a:p>
            <a:r>
              <a:rPr lang="fr-FR" b="1" i="1" dirty="0">
                <a:solidFill>
                  <a:srgbClr val="C00000"/>
                </a:solidFill>
              </a:rPr>
              <a:t>Autres facteurs </a:t>
            </a:r>
          </a:p>
        </p:txBody>
      </p:sp>
      <p:sp>
        <p:nvSpPr>
          <p:cNvPr id="3" name="Espace réservé du contenu 2">
            <a:extLst>
              <a:ext uri="{FF2B5EF4-FFF2-40B4-BE49-F238E27FC236}">
                <a16:creationId xmlns:a16="http://schemas.microsoft.com/office/drawing/2014/main" id="{23557E9A-5D94-4275-943E-AEE1438AA6A7}"/>
              </a:ext>
            </a:extLst>
          </p:cNvPr>
          <p:cNvSpPr>
            <a:spLocks noGrp="1"/>
          </p:cNvSpPr>
          <p:nvPr>
            <p:ph idx="1"/>
          </p:nvPr>
        </p:nvSpPr>
        <p:spPr>
          <a:xfrm>
            <a:off x="838200" y="1825625"/>
            <a:ext cx="10515600" cy="4667250"/>
          </a:xfrm>
        </p:spPr>
        <p:txBody>
          <a:bodyPr>
            <a:normAutofit fontScale="92500" lnSpcReduction="20000"/>
          </a:bodyPr>
          <a:lstStyle/>
          <a:p>
            <a:pPr>
              <a:lnSpc>
                <a:spcPct val="150000"/>
              </a:lnSpc>
            </a:pPr>
            <a:r>
              <a:rPr lang="fr-FR" sz="3000" b="1" dirty="0"/>
              <a:t>Consultation tardive </a:t>
            </a:r>
          </a:p>
          <a:p>
            <a:pPr>
              <a:lnSpc>
                <a:spcPct val="150000"/>
              </a:lnSpc>
            </a:pPr>
            <a:r>
              <a:rPr lang="fr-FR" sz="3000" b="1" dirty="0"/>
              <a:t>Peur</a:t>
            </a:r>
            <a:r>
              <a:rPr lang="fr-FR" sz="3000" dirty="0"/>
              <a:t> de fréquenter les structures de soin </a:t>
            </a:r>
          </a:p>
          <a:p>
            <a:pPr>
              <a:lnSpc>
                <a:spcPct val="150000"/>
              </a:lnSpc>
            </a:pPr>
            <a:r>
              <a:rPr lang="fr-FR" sz="3000" b="1" dirty="0"/>
              <a:t>Absence de soins pré hospitaliers  </a:t>
            </a:r>
            <a:r>
              <a:rPr lang="fr-FR" sz="3000" dirty="0"/>
              <a:t>au Burkina Faso </a:t>
            </a:r>
          </a:p>
          <a:p>
            <a:pPr>
              <a:lnSpc>
                <a:spcPct val="150000"/>
              </a:lnSpc>
            </a:pPr>
            <a:r>
              <a:rPr lang="fr-FR" sz="3000" dirty="0"/>
              <a:t>Mauvaise organisation des </a:t>
            </a:r>
            <a:r>
              <a:rPr lang="fr-FR" sz="3000" b="1" dirty="0"/>
              <a:t>systèmes de référence et contre référence </a:t>
            </a:r>
          </a:p>
          <a:p>
            <a:pPr>
              <a:lnSpc>
                <a:spcPct val="150000"/>
              </a:lnSpc>
            </a:pPr>
            <a:r>
              <a:rPr lang="fr-FR" sz="3000" b="1" dirty="0"/>
              <a:t>Insuffisance de structures de prise en charge adaptées et complète des cardiopathies </a:t>
            </a:r>
            <a:r>
              <a:rPr lang="fr-FR" sz="3000" dirty="0"/>
              <a:t>: cardiologie  interventionnelle  </a:t>
            </a:r>
          </a:p>
          <a:p>
            <a:pPr marL="0" indent="0">
              <a:buNone/>
            </a:pPr>
            <a:endParaRPr lang="fr-FR" dirty="0"/>
          </a:p>
          <a:p>
            <a:pPr marL="0" indent="0">
              <a:buNone/>
            </a:pPr>
            <a:endParaRPr lang="fr-FR" dirty="0"/>
          </a:p>
        </p:txBody>
      </p:sp>
      <p:sp>
        <p:nvSpPr>
          <p:cNvPr id="5" name="Espace réservé du numéro de diapositive 4">
            <a:extLst>
              <a:ext uri="{FF2B5EF4-FFF2-40B4-BE49-F238E27FC236}">
                <a16:creationId xmlns:a16="http://schemas.microsoft.com/office/drawing/2014/main" id="{B1040D6D-CE1A-4928-B42B-A0EEA177153B}"/>
              </a:ext>
            </a:extLst>
          </p:cNvPr>
          <p:cNvSpPr>
            <a:spLocks noGrp="1"/>
          </p:cNvSpPr>
          <p:nvPr>
            <p:ph type="sldNum" sz="quarter" idx="12"/>
          </p:nvPr>
        </p:nvSpPr>
        <p:spPr/>
        <p:txBody>
          <a:bodyPr/>
          <a:lstStyle/>
          <a:p>
            <a:fld id="{C8CA422D-9449-4C45-9FC4-97F8AC76A877}" type="slidenum">
              <a:rPr lang="fr-FR" smtClean="0"/>
              <a:t>31</a:t>
            </a:fld>
            <a:endParaRPr lang="fr-FR"/>
          </a:p>
        </p:txBody>
      </p:sp>
      <p:sp>
        <p:nvSpPr>
          <p:cNvPr id="6" name="Espace réservé du pied de page 4">
            <a:extLst>
              <a:ext uri="{FF2B5EF4-FFF2-40B4-BE49-F238E27FC236}">
                <a16:creationId xmlns:a16="http://schemas.microsoft.com/office/drawing/2014/main" id="{59CABE61-FDF8-4601-8200-495EC8378577}"/>
              </a:ext>
            </a:extLst>
          </p:cNvPr>
          <p:cNvSpPr>
            <a:spLocks noGrp="1"/>
          </p:cNvSpPr>
          <p:nvPr>
            <p:ph type="ftr" sz="quarter" idx="11"/>
          </p:nvPr>
        </p:nvSpPr>
        <p:spPr>
          <a:xfrm>
            <a:off x="4038600" y="6356350"/>
            <a:ext cx="4572000" cy="365125"/>
          </a:xfrm>
        </p:spPr>
        <p:txBody>
          <a:bodyPr/>
          <a:lstStyle/>
          <a:p>
            <a:r>
              <a:rPr lang="pt-BR" b="1" dirty="0">
                <a:solidFill>
                  <a:schemeClr val="tx1"/>
                </a:solidFill>
              </a:rPr>
              <a:t>Symposium Ajanta Pharma,  J7 SOCARB , Bobo Dioulasso 2021</a:t>
            </a:r>
            <a:endParaRPr lang="fr-FR" b="1" dirty="0">
              <a:solidFill>
                <a:schemeClr val="tx1"/>
              </a:solidFill>
            </a:endParaRPr>
          </a:p>
        </p:txBody>
      </p:sp>
    </p:spTree>
    <p:extLst>
      <p:ext uri="{BB962C8B-B14F-4D97-AF65-F5344CB8AC3E}">
        <p14:creationId xmlns:p14="http://schemas.microsoft.com/office/powerpoint/2010/main" val="11099414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68DC22-7221-4A16-800D-76A7208DC256}"/>
              </a:ext>
            </a:extLst>
          </p:cNvPr>
          <p:cNvSpPr>
            <a:spLocks noGrp="1"/>
          </p:cNvSpPr>
          <p:nvPr>
            <p:ph type="title"/>
          </p:nvPr>
        </p:nvSpPr>
        <p:spPr/>
        <p:txBody>
          <a:bodyPr/>
          <a:lstStyle/>
          <a:p>
            <a:r>
              <a:rPr lang="fr-FR" b="1" i="1" dirty="0">
                <a:solidFill>
                  <a:srgbClr val="C00000"/>
                </a:solidFill>
              </a:rPr>
              <a:t>Autres facteurs </a:t>
            </a:r>
          </a:p>
        </p:txBody>
      </p:sp>
      <p:sp>
        <p:nvSpPr>
          <p:cNvPr id="3" name="Espace réservé du contenu 2">
            <a:extLst>
              <a:ext uri="{FF2B5EF4-FFF2-40B4-BE49-F238E27FC236}">
                <a16:creationId xmlns:a16="http://schemas.microsoft.com/office/drawing/2014/main" id="{23557E9A-5D94-4275-943E-AEE1438AA6A7}"/>
              </a:ext>
            </a:extLst>
          </p:cNvPr>
          <p:cNvSpPr>
            <a:spLocks noGrp="1"/>
          </p:cNvSpPr>
          <p:nvPr>
            <p:ph idx="1"/>
          </p:nvPr>
        </p:nvSpPr>
        <p:spPr/>
        <p:txBody>
          <a:bodyPr>
            <a:normAutofit/>
          </a:bodyPr>
          <a:lstStyle/>
          <a:p>
            <a:pPr>
              <a:lnSpc>
                <a:spcPct val="150000"/>
              </a:lnSpc>
            </a:pPr>
            <a:r>
              <a:rPr lang="fr-FR" b="1" dirty="0"/>
              <a:t>Insuffisance de la collaboration  multidisciplinaire</a:t>
            </a:r>
            <a:endParaRPr lang="fr-FR" dirty="0"/>
          </a:p>
          <a:p>
            <a:pPr>
              <a:lnSpc>
                <a:spcPct val="150000"/>
              </a:lnSpc>
            </a:pPr>
            <a:r>
              <a:rPr lang="fr-FR" b="1" dirty="0"/>
              <a:t>Surmenage </a:t>
            </a:r>
            <a:r>
              <a:rPr lang="fr-FR" dirty="0"/>
              <a:t>du personnel soignant </a:t>
            </a:r>
          </a:p>
          <a:p>
            <a:pPr>
              <a:lnSpc>
                <a:spcPct val="150000"/>
              </a:lnSpc>
            </a:pPr>
            <a:r>
              <a:rPr lang="fr-FR" b="1" dirty="0"/>
              <a:t>Rupture de médicaments </a:t>
            </a:r>
            <a:r>
              <a:rPr lang="fr-FR" dirty="0"/>
              <a:t>pour traiter d’autres pathologies chroniques  (anticancéreux)</a:t>
            </a:r>
          </a:p>
          <a:p>
            <a:pPr>
              <a:lnSpc>
                <a:spcPct val="150000"/>
              </a:lnSpc>
            </a:pPr>
            <a:r>
              <a:rPr lang="fr-FR" b="1" dirty="0"/>
              <a:t>Gestion des séquelles </a:t>
            </a:r>
          </a:p>
          <a:p>
            <a:endParaRPr lang="fr-FR" dirty="0"/>
          </a:p>
          <a:p>
            <a:pPr marL="0" indent="0">
              <a:buNone/>
            </a:pPr>
            <a:endParaRPr lang="fr-FR" dirty="0"/>
          </a:p>
        </p:txBody>
      </p:sp>
      <p:sp>
        <p:nvSpPr>
          <p:cNvPr id="5" name="Espace réservé du numéro de diapositive 4">
            <a:extLst>
              <a:ext uri="{FF2B5EF4-FFF2-40B4-BE49-F238E27FC236}">
                <a16:creationId xmlns:a16="http://schemas.microsoft.com/office/drawing/2014/main" id="{B1040D6D-CE1A-4928-B42B-A0EEA177153B}"/>
              </a:ext>
            </a:extLst>
          </p:cNvPr>
          <p:cNvSpPr>
            <a:spLocks noGrp="1"/>
          </p:cNvSpPr>
          <p:nvPr>
            <p:ph type="sldNum" sz="quarter" idx="12"/>
          </p:nvPr>
        </p:nvSpPr>
        <p:spPr/>
        <p:txBody>
          <a:bodyPr/>
          <a:lstStyle/>
          <a:p>
            <a:fld id="{C8CA422D-9449-4C45-9FC4-97F8AC76A877}" type="slidenum">
              <a:rPr lang="fr-FR" smtClean="0"/>
              <a:t>32</a:t>
            </a:fld>
            <a:endParaRPr lang="fr-FR"/>
          </a:p>
        </p:txBody>
      </p:sp>
      <p:sp>
        <p:nvSpPr>
          <p:cNvPr id="6" name="Espace réservé du pied de page 4">
            <a:extLst>
              <a:ext uri="{FF2B5EF4-FFF2-40B4-BE49-F238E27FC236}">
                <a16:creationId xmlns:a16="http://schemas.microsoft.com/office/drawing/2014/main" id="{59CABE61-FDF8-4601-8200-495EC8378577}"/>
              </a:ext>
            </a:extLst>
          </p:cNvPr>
          <p:cNvSpPr>
            <a:spLocks noGrp="1"/>
          </p:cNvSpPr>
          <p:nvPr>
            <p:ph type="ftr" sz="quarter" idx="11"/>
          </p:nvPr>
        </p:nvSpPr>
        <p:spPr>
          <a:xfrm>
            <a:off x="4038600" y="6356350"/>
            <a:ext cx="4572000" cy="365125"/>
          </a:xfrm>
        </p:spPr>
        <p:txBody>
          <a:bodyPr/>
          <a:lstStyle/>
          <a:p>
            <a:r>
              <a:rPr lang="pt-BR" b="1" dirty="0">
                <a:solidFill>
                  <a:schemeClr val="tx1"/>
                </a:solidFill>
              </a:rPr>
              <a:t>Symposium Ajanta Pharma,  J7 SOCARB , Bobo Dioulasso 2021</a:t>
            </a:r>
            <a:endParaRPr lang="fr-FR" b="1" dirty="0">
              <a:solidFill>
                <a:schemeClr val="tx1"/>
              </a:solidFill>
            </a:endParaRPr>
          </a:p>
        </p:txBody>
      </p:sp>
    </p:spTree>
    <p:extLst>
      <p:ext uri="{BB962C8B-B14F-4D97-AF65-F5344CB8AC3E}">
        <p14:creationId xmlns:p14="http://schemas.microsoft.com/office/powerpoint/2010/main" val="2951815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505854-0B20-4CDC-8F6E-E1268EB76447}"/>
              </a:ext>
            </a:extLst>
          </p:cNvPr>
          <p:cNvSpPr>
            <a:spLocks noGrp="1"/>
          </p:cNvSpPr>
          <p:nvPr>
            <p:ph type="title"/>
          </p:nvPr>
        </p:nvSpPr>
        <p:spPr>
          <a:xfrm>
            <a:off x="569814" y="2934323"/>
            <a:ext cx="5526186" cy="3046583"/>
          </a:xfrm>
          <a:ln>
            <a:solidFill>
              <a:srgbClr val="C00000"/>
            </a:solidFill>
          </a:ln>
        </p:spPr>
        <p:txBody>
          <a:bodyPr>
            <a:normAutofit/>
          </a:bodyPr>
          <a:lstStyle/>
          <a:p>
            <a:r>
              <a:rPr lang="fr-FR" sz="3600" b="1" i="1" dirty="0"/>
              <a:t>Donc Oui chez les patients nous avons tout à gagner en </a:t>
            </a:r>
            <a:r>
              <a:rPr lang="fr-FR" sz="3600" dirty="0"/>
              <a:t>: </a:t>
            </a:r>
          </a:p>
        </p:txBody>
      </p:sp>
      <p:sp>
        <p:nvSpPr>
          <p:cNvPr id="3" name="Espace réservé du contenu 2">
            <a:extLst>
              <a:ext uri="{FF2B5EF4-FFF2-40B4-BE49-F238E27FC236}">
                <a16:creationId xmlns:a16="http://schemas.microsoft.com/office/drawing/2014/main" id="{1F627C87-0417-4762-9746-9176BB60245D}"/>
              </a:ext>
            </a:extLst>
          </p:cNvPr>
          <p:cNvSpPr>
            <a:spLocks noGrp="1"/>
          </p:cNvSpPr>
          <p:nvPr>
            <p:ph idx="1"/>
          </p:nvPr>
        </p:nvSpPr>
        <p:spPr>
          <a:xfrm>
            <a:off x="5952704" y="1491569"/>
            <a:ext cx="4114800" cy="1235075"/>
          </a:xfrm>
        </p:spPr>
        <p:txBody>
          <a:bodyPr>
            <a:normAutofit fontScale="70000" lnSpcReduction="20000"/>
          </a:bodyPr>
          <a:lstStyle/>
          <a:p>
            <a:pPr marL="0" indent="0">
              <a:buNone/>
            </a:pPr>
            <a:r>
              <a:rPr lang="fr-FR" dirty="0"/>
              <a:t>Mais alors Docteur ,</a:t>
            </a:r>
          </a:p>
          <a:p>
            <a:pPr marL="0" indent="0">
              <a:buNone/>
            </a:pPr>
            <a:r>
              <a:rPr lang="fr-FR" dirty="0"/>
              <a:t>doit-je me vacciner?</a:t>
            </a:r>
          </a:p>
          <a:p>
            <a:pPr marL="0" indent="0">
              <a:buNone/>
            </a:pPr>
            <a:r>
              <a:rPr lang="fr-FR" dirty="0"/>
              <a:t>Doit je avaler mes comprimés pour ma tension ?</a:t>
            </a:r>
          </a:p>
        </p:txBody>
      </p:sp>
      <p:sp>
        <p:nvSpPr>
          <p:cNvPr id="4" name="Espace réservé du pied de page 3">
            <a:extLst>
              <a:ext uri="{FF2B5EF4-FFF2-40B4-BE49-F238E27FC236}">
                <a16:creationId xmlns:a16="http://schemas.microsoft.com/office/drawing/2014/main" id="{7A560EEF-291C-4506-A6DE-D3F8284B3FEB}"/>
              </a:ext>
            </a:extLst>
          </p:cNvPr>
          <p:cNvSpPr>
            <a:spLocks noGrp="1"/>
          </p:cNvSpPr>
          <p:nvPr>
            <p:ph type="ftr" sz="quarter" idx="11"/>
          </p:nvPr>
        </p:nvSpPr>
        <p:spPr>
          <a:xfrm>
            <a:off x="3581401" y="6356350"/>
            <a:ext cx="4571999" cy="365125"/>
          </a:xfrm>
        </p:spPr>
        <p:txBody>
          <a:bodyPr/>
          <a:lstStyle/>
          <a:p>
            <a:r>
              <a:rPr lang="pt-BR" b="1">
                <a:solidFill>
                  <a:schemeClr val="tx1"/>
                </a:solidFill>
              </a:rPr>
              <a:t>Symposium Ajanta Pharma,  J7 SOCARB , Bobo Dioulasso 2021</a:t>
            </a:r>
            <a:endParaRPr lang="fr-FR" b="1">
              <a:solidFill>
                <a:schemeClr val="tx1"/>
              </a:solidFill>
            </a:endParaRPr>
          </a:p>
        </p:txBody>
      </p:sp>
      <p:sp>
        <p:nvSpPr>
          <p:cNvPr id="5" name="Espace réservé du numéro de diapositive 4">
            <a:extLst>
              <a:ext uri="{FF2B5EF4-FFF2-40B4-BE49-F238E27FC236}">
                <a16:creationId xmlns:a16="http://schemas.microsoft.com/office/drawing/2014/main" id="{46EA9772-4C29-480E-906B-9B078F62F5BE}"/>
              </a:ext>
            </a:extLst>
          </p:cNvPr>
          <p:cNvSpPr>
            <a:spLocks noGrp="1"/>
          </p:cNvSpPr>
          <p:nvPr>
            <p:ph type="sldNum" sz="quarter" idx="12"/>
          </p:nvPr>
        </p:nvSpPr>
        <p:spPr/>
        <p:txBody>
          <a:bodyPr/>
          <a:lstStyle/>
          <a:p>
            <a:fld id="{C8CA422D-9449-4C45-9FC4-97F8AC76A877}" type="slidenum">
              <a:rPr lang="fr-FR" smtClean="0"/>
              <a:t>33</a:t>
            </a:fld>
            <a:endParaRPr lang="fr-FR"/>
          </a:p>
        </p:txBody>
      </p:sp>
      <p:pic>
        <p:nvPicPr>
          <p:cNvPr id="1026" name="Picture 2" descr="Old woman">
            <a:extLst>
              <a:ext uri="{FF2B5EF4-FFF2-40B4-BE49-F238E27FC236}">
                <a16:creationId xmlns:a16="http://schemas.microsoft.com/office/drawing/2014/main" id="{C9C4129A-D7A6-470B-9C89-7DE3DDD2187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834"/>
          <a:stretch/>
        </p:blipFill>
        <p:spPr bwMode="auto">
          <a:xfrm>
            <a:off x="7830393" y="3002869"/>
            <a:ext cx="3468786" cy="3353481"/>
          </a:xfrm>
          <a:prstGeom prst="rect">
            <a:avLst/>
          </a:prstGeom>
          <a:noFill/>
          <a:extLst>
            <a:ext uri="{909E8E84-426E-40DD-AFC4-6F175D3DCCD1}">
              <a14:hiddenFill xmlns:a14="http://schemas.microsoft.com/office/drawing/2010/main">
                <a:solidFill>
                  <a:srgbClr val="FFFFFF"/>
                </a:solidFill>
              </a14:hiddenFill>
            </a:ext>
          </a:extLst>
        </p:spPr>
      </p:pic>
      <p:sp>
        <p:nvSpPr>
          <p:cNvPr id="7" name="Titre 1">
            <a:extLst>
              <a:ext uri="{FF2B5EF4-FFF2-40B4-BE49-F238E27FC236}">
                <a16:creationId xmlns:a16="http://schemas.microsoft.com/office/drawing/2014/main" id="{3CF37665-A7A4-43AD-A279-A84F712700C4}"/>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i="1" dirty="0">
                <a:solidFill>
                  <a:srgbClr val="C00000"/>
                </a:solidFill>
              </a:rPr>
              <a:t>Enjeux et recommandations aux patients </a:t>
            </a:r>
          </a:p>
        </p:txBody>
      </p:sp>
      <p:sp>
        <p:nvSpPr>
          <p:cNvPr id="8" name="Organigramme : Stockage à accès séquentiel 7">
            <a:extLst>
              <a:ext uri="{FF2B5EF4-FFF2-40B4-BE49-F238E27FC236}">
                <a16:creationId xmlns:a16="http://schemas.microsoft.com/office/drawing/2014/main" id="{F336CCAC-762A-4226-B592-7691D4C70A0C}"/>
              </a:ext>
            </a:extLst>
          </p:cNvPr>
          <p:cNvSpPr/>
          <p:nvPr/>
        </p:nvSpPr>
        <p:spPr>
          <a:xfrm>
            <a:off x="5167835" y="1283890"/>
            <a:ext cx="4831505" cy="1566069"/>
          </a:xfrm>
          <a:prstGeom prst="flowChartMagneticTap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368577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7942B5-8FB1-40EE-B9F1-966A2EF47020}"/>
              </a:ext>
            </a:extLst>
          </p:cNvPr>
          <p:cNvSpPr>
            <a:spLocks noGrp="1"/>
          </p:cNvSpPr>
          <p:nvPr>
            <p:ph type="title"/>
          </p:nvPr>
        </p:nvSpPr>
        <p:spPr/>
        <p:txBody>
          <a:bodyPr/>
          <a:lstStyle/>
          <a:p>
            <a:r>
              <a:rPr lang="fr-FR" b="1" i="1" dirty="0">
                <a:solidFill>
                  <a:srgbClr val="C00000"/>
                </a:solidFill>
              </a:rPr>
              <a:t>Enjeux et recommandations aux patients </a:t>
            </a:r>
          </a:p>
        </p:txBody>
      </p:sp>
      <p:sp>
        <p:nvSpPr>
          <p:cNvPr id="3" name="Espace réservé du contenu 2">
            <a:extLst>
              <a:ext uri="{FF2B5EF4-FFF2-40B4-BE49-F238E27FC236}">
                <a16:creationId xmlns:a16="http://schemas.microsoft.com/office/drawing/2014/main" id="{BD1A3EAF-6467-4AE5-868B-31B23A1F751C}"/>
              </a:ext>
            </a:extLst>
          </p:cNvPr>
          <p:cNvSpPr>
            <a:spLocks noGrp="1"/>
          </p:cNvSpPr>
          <p:nvPr>
            <p:ph idx="1"/>
          </p:nvPr>
        </p:nvSpPr>
        <p:spPr>
          <a:xfrm>
            <a:off x="838200" y="1825624"/>
            <a:ext cx="10515600" cy="4530725"/>
          </a:xfrm>
        </p:spPr>
        <p:txBody>
          <a:bodyPr/>
          <a:lstStyle/>
          <a:p>
            <a:pPr>
              <a:lnSpc>
                <a:spcPct val="150000"/>
              </a:lnSpc>
              <a:buFontTx/>
              <a:buChar char="-"/>
            </a:pPr>
            <a:r>
              <a:rPr lang="fr-FR" sz="3200" dirty="0"/>
              <a:t>HTA et autres FDRCV : </a:t>
            </a:r>
            <a:r>
              <a:rPr lang="fr-FR" sz="3200" b="1" dirty="0"/>
              <a:t>contrôle et équilibre</a:t>
            </a:r>
          </a:p>
          <a:p>
            <a:pPr>
              <a:lnSpc>
                <a:spcPct val="150000"/>
              </a:lnSpc>
              <a:buFontTx/>
              <a:buChar char="-"/>
            </a:pPr>
            <a:r>
              <a:rPr lang="fr-FR" sz="3200" dirty="0"/>
              <a:t>Cardiopathies compensées traitées : </a:t>
            </a:r>
            <a:r>
              <a:rPr lang="fr-FR" sz="3200" b="1" dirty="0"/>
              <a:t>observance rigoureuse </a:t>
            </a:r>
          </a:p>
          <a:p>
            <a:pPr>
              <a:lnSpc>
                <a:spcPct val="150000"/>
              </a:lnSpc>
              <a:buFontTx/>
              <a:buChar char="-"/>
            </a:pPr>
            <a:r>
              <a:rPr lang="fr-FR" sz="3200" dirty="0"/>
              <a:t>Atteintes cardiaques liées à la COVID : </a:t>
            </a:r>
            <a:r>
              <a:rPr lang="fr-FR" sz="3200" b="1" dirty="0"/>
              <a:t>diagnostic et PEC </a:t>
            </a:r>
            <a:r>
              <a:rPr lang="fr-FR" sz="3200" dirty="0"/>
              <a:t>adéquate et précoce </a:t>
            </a:r>
          </a:p>
          <a:p>
            <a:pPr marL="0" indent="0">
              <a:lnSpc>
                <a:spcPct val="150000"/>
              </a:lnSpc>
              <a:buNone/>
            </a:pPr>
            <a:r>
              <a:rPr lang="fr-FR" sz="3200" dirty="0"/>
              <a:t>- MTEV- COVID-19  : </a:t>
            </a:r>
            <a:r>
              <a:rPr lang="fr-FR" sz="3200" b="1" dirty="0"/>
              <a:t>Anticoagulation (Protocoles)</a:t>
            </a:r>
          </a:p>
          <a:p>
            <a:pPr marL="0" indent="0">
              <a:buNone/>
            </a:pPr>
            <a:endParaRPr lang="fr-FR" dirty="0"/>
          </a:p>
          <a:p>
            <a:pPr marL="0" indent="0">
              <a:buNone/>
            </a:pPr>
            <a:endParaRPr lang="fr-FR" dirty="0"/>
          </a:p>
        </p:txBody>
      </p:sp>
      <p:sp>
        <p:nvSpPr>
          <p:cNvPr id="5" name="Espace réservé du numéro de diapositive 4">
            <a:extLst>
              <a:ext uri="{FF2B5EF4-FFF2-40B4-BE49-F238E27FC236}">
                <a16:creationId xmlns:a16="http://schemas.microsoft.com/office/drawing/2014/main" id="{64EE499D-61EA-41DA-B6DC-C167A6F1B561}"/>
              </a:ext>
            </a:extLst>
          </p:cNvPr>
          <p:cNvSpPr>
            <a:spLocks noGrp="1"/>
          </p:cNvSpPr>
          <p:nvPr>
            <p:ph type="sldNum" sz="quarter" idx="12"/>
          </p:nvPr>
        </p:nvSpPr>
        <p:spPr/>
        <p:txBody>
          <a:bodyPr/>
          <a:lstStyle/>
          <a:p>
            <a:fld id="{C8CA422D-9449-4C45-9FC4-97F8AC76A877}" type="slidenum">
              <a:rPr lang="fr-FR" smtClean="0"/>
              <a:t>34</a:t>
            </a:fld>
            <a:endParaRPr lang="fr-FR"/>
          </a:p>
        </p:txBody>
      </p:sp>
      <p:sp>
        <p:nvSpPr>
          <p:cNvPr id="6" name="Espace réservé du pied de page 4">
            <a:extLst>
              <a:ext uri="{FF2B5EF4-FFF2-40B4-BE49-F238E27FC236}">
                <a16:creationId xmlns:a16="http://schemas.microsoft.com/office/drawing/2014/main" id="{6DEFE28C-5DC5-4DFD-BE22-D0894C5B96D2}"/>
              </a:ext>
            </a:extLst>
          </p:cNvPr>
          <p:cNvSpPr>
            <a:spLocks noGrp="1"/>
          </p:cNvSpPr>
          <p:nvPr>
            <p:ph type="ftr" sz="quarter" idx="11"/>
          </p:nvPr>
        </p:nvSpPr>
        <p:spPr>
          <a:xfrm>
            <a:off x="4038600" y="6356350"/>
            <a:ext cx="4572000" cy="365125"/>
          </a:xfrm>
        </p:spPr>
        <p:txBody>
          <a:bodyPr/>
          <a:lstStyle/>
          <a:p>
            <a:r>
              <a:rPr lang="pt-BR" b="1" dirty="0">
                <a:solidFill>
                  <a:schemeClr val="tx1"/>
                </a:solidFill>
              </a:rPr>
              <a:t>Symposium Ajanta Pharma,  J7 SOCARB , Bobo Dioulasso 2021</a:t>
            </a:r>
            <a:endParaRPr lang="fr-FR" b="1" dirty="0">
              <a:solidFill>
                <a:schemeClr val="tx1"/>
              </a:solidFill>
            </a:endParaRPr>
          </a:p>
        </p:txBody>
      </p:sp>
    </p:spTree>
    <p:extLst>
      <p:ext uri="{BB962C8B-B14F-4D97-AF65-F5344CB8AC3E}">
        <p14:creationId xmlns:p14="http://schemas.microsoft.com/office/powerpoint/2010/main" val="6308213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7942B5-8FB1-40EE-B9F1-966A2EF47020}"/>
              </a:ext>
            </a:extLst>
          </p:cNvPr>
          <p:cNvSpPr>
            <a:spLocks noGrp="1"/>
          </p:cNvSpPr>
          <p:nvPr>
            <p:ph type="title"/>
          </p:nvPr>
        </p:nvSpPr>
        <p:spPr/>
        <p:txBody>
          <a:bodyPr/>
          <a:lstStyle/>
          <a:p>
            <a:r>
              <a:rPr lang="fr-FR" b="1" i="1" dirty="0">
                <a:solidFill>
                  <a:srgbClr val="C00000"/>
                </a:solidFill>
              </a:rPr>
              <a:t>Enjeux et recommandations aux patients </a:t>
            </a:r>
          </a:p>
        </p:txBody>
      </p:sp>
      <p:sp>
        <p:nvSpPr>
          <p:cNvPr id="3" name="Espace réservé du contenu 2">
            <a:extLst>
              <a:ext uri="{FF2B5EF4-FFF2-40B4-BE49-F238E27FC236}">
                <a16:creationId xmlns:a16="http://schemas.microsoft.com/office/drawing/2014/main" id="{BD1A3EAF-6467-4AE5-868B-31B23A1F751C}"/>
              </a:ext>
            </a:extLst>
          </p:cNvPr>
          <p:cNvSpPr>
            <a:spLocks noGrp="1"/>
          </p:cNvSpPr>
          <p:nvPr>
            <p:ph idx="1"/>
          </p:nvPr>
        </p:nvSpPr>
        <p:spPr/>
        <p:txBody>
          <a:bodyPr/>
          <a:lstStyle/>
          <a:p>
            <a:pPr>
              <a:lnSpc>
                <a:spcPct val="200000"/>
              </a:lnSpc>
              <a:buFontTx/>
              <a:buChar char="-"/>
            </a:pPr>
            <a:r>
              <a:rPr lang="fr-FR" sz="3200" dirty="0"/>
              <a:t>A tous : </a:t>
            </a:r>
            <a:r>
              <a:rPr lang="fr-FR" sz="3200" b="1" dirty="0"/>
              <a:t>vaccination et gestes barrières </a:t>
            </a:r>
          </a:p>
          <a:p>
            <a:pPr marL="0" indent="0">
              <a:lnSpc>
                <a:spcPct val="200000"/>
              </a:lnSpc>
              <a:buNone/>
            </a:pPr>
            <a:r>
              <a:rPr lang="fr-FR" sz="3200" dirty="0"/>
              <a:t>- Complications après vaccination : </a:t>
            </a:r>
            <a:r>
              <a:rPr lang="fr-FR" sz="3200" b="1" dirty="0"/>
              <a:t>alerte et pec </a:t>
            </a:r>
          </a:p>
          <a:p>
            <a:pPr marL="0" indent="0">
              <a:lnSpc>
                <a:spcPct val="200000"/>
              </a:lnSpc>
              <a:buNone/>
            </a:pPr>
            <a:r>
              <a:rPr lang="fr-FR" sz="3200" dirty="0"/>
              <a:t>- Information mensongère : </a:t>
            </a:r>
            <a:r>
              <a:rPr lang="fr-FR" sz="3200" b="1" dirty="0"/>
              <a:t>à combattre </a:t>
            </a:r>
          </a:p>
          <a:p>
            <a:pPr marL="0" indent="0">
              <a:lnSpc>
                <a:spcPct val="200000"/>
              </a:lnSpc>
              <a:buNone/>
            </a:pPr>
            <a:endParaRPr lang="fr-FR" sz="3200" dirty="0"/>
          </a:p>
          <a:p>
            <a:pPr marL="0" indent="0">
              <a:buNone/>
            </a:pPr>
            <a:endParaRPr lang="fr-FR" dirty="0"/>
          </a:p>
        </p:txBody>
      </p:sp>
      <p:sp>
        <p:nvSpPr>
          <p:cNvPr id="5" name="Espace réservé du numéro de diapositive 4">
            <a:extLst>
              <a:ext uri="{FF2B5EF4-FFF2-40B4-BE49-F238E27FC236}">
                <a16:creationId xmlns:a16="http://schemas.microsoft.com/office/drawing/2014/main" id="{64EE499D-61EA-41DA-B6DC-C167A6F1B561}"/>
              </a:ext>
            </a:extLst>
          </p:cNvPr>
          <p:cNvSpPr>
            <a:spLocks noGrp="1"/>
          </p:cNvSpPr>
          <p:nvPr>
            <p:ph type="sldNum" sz="quarter" idx="12"/>
          </p:nvPr>
        </p:nvSpPr>
        <p:spPr/>
        <p:txBody>
          <a:bodyPr/>
          <a:lstStyle/>
          <a:p>
            <a:fld id="{C8CA422D-9449-4C45-9FC4-97F8AC76A877}" type="slidenum">
              <a:rPr lang="fr-FR" smtClean="0"/>
              <a:t>35</a:t>
            </a:fld>
            <a:endParaRPr lang="fr-FR"/>
          </a:p>
        </p:txBody>
      </p:sp>
      <p:sp>
        <p:nvSpPr>
          <p:cNvPr id="6" name="Espace réservé du pied de page 4">
            <a:extLst>
              <a:ext uri="{FF2B5EF4-FFF2-40B4-BE49-F238E27FC236}">
                <a16:creationId xmlns:a16="http://schemas.microsoft.com/office/drawing/2014/main" id="{6DEFE28C-5DC5-4DFD-BE22-D0894C5B96D2}"/>
              </a:ext>
            </a:extLst>
          </p:cNvPr>
          <p:cNvSpPr>
            <a:spLocks noGrp="1"/>
          </p:cNvSpPr>
          <p:nvPr>
            <p:ph type="ftr" sz="quarter" idx="11"/>
          </p:nvPr>
        </p:nvSpPr>
        <p:spPr>
          <a:xfrm>
            <a:off x="4038600" y="6356350"/>
            <a:ext cx="4572000" cy="365125"/>
          </a:xfrm>
        </p:spPr>
        <p:txBody>
          <a:bodyPr/>
          <a:lstStyle/>
          <a:p>
            <a:r>
              <a:rPr lang="pt-BR" b="1" dirty="0">
                <a:solidFill>
                  <a:schemeClr val="tx1"/>
                </a:solidFill>
              </a:rPr>
              <a:t>Symposium Ajanta Pharma,  J7 SOCARB , Bobo Dioulasso 2021</a:t>
            </a:r>
            <a:endParaRPr lang="fr-FR" b="1" dirty="0">
              <a:solidFill>
                <a:schemeClr val="tx1"/>
              </a:solidFill>
            </a:endParaRPr>
          </a:p>
        </p:txBody>
      </p:sp>
    </p:spTree>
    <p:extLst>
      <p:ext uri="{BB962C8B-B14F-4D97-AF65-F5344CB8AC3E}">
        <p14:creationId xmlns:p14="http://schemas.microsoft.com/office/powerpoint/2010/main" val="11043782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F75040-3DB8-442F-9AE5-66B8ED8FD03D}"/>
              </a:ext>
            </a:extLst>
          </p:cNvPr>
          <p:cNvSpPr>
            <a:spLocks noGrp="1"/>
          </p:cNvSpPr>
          <p:nvPr>
            <p:ph type="title"/>
          </p:nvPr>
        </p:nvSpPr>
        <p:spPr>
          <a:xfrm>
            <a:off x="335705" y="1778000"/>
            <a:ext cx="4953000" cy="1759745"/>
          </a:xfrm>
        </p:spPr>
        <p:txBody>
          <a:bodyPr>
            <a:normAutofit/>
          </a:bodyPr>
          <a:lstStyle/>
          <a:p>
            <a:r>
              <a:rPr lang="fr-FR" sz="2800" b="1" dirty="0"/>
              <a:t>Et nous , devons nous changer certaines de nos « habitudes » ? </a:t>
            </a:r>
            <a:br>
              <a:rPr lang="fr-FR" sz="2800" b="1" dirty="0"/>
            </a:br>
            <a:endParaRPr lang="fr-FR" sz="2800" b="1" dirty="0"/>
          </a:p>
        </p:txBody>
      </p:sp>
      <p:sp>
        <p:nvSpPr>
          <p:cNvPr id="4" name="Espace réservé du pied de page 3">
            <a:extLst>
              <a:ext uri="{FF2B5EF4-FFF2-40B4-BE49-F238E27FC236}">
                <a16:creationId xmlns:a16="http://schemas.microsoft.com/office/drawing/2014/main" id="{559CD0FA-3702-4323-88D2-34423B36F741}"/>
              </a:ext>
            </a:extLst>
          </p:cNvPr>
          <p:cNvSpPr>
            <a:spLocks noGrp="1"/>
          </p:cNvSpPr>
          <p:nvPr>
            <p:ph type="ftr" sz="quarter" idx="11"/>
          </p:nvPr>
        </p:nvSpPr>
        <p:spPr>
          <a:xfrm>
            <a:off x="3769895" y="6356350"/>
            <a:ext cx="4383505" cy="365125"/>
          </a:xfrm>
        </p:spPr>
        <p:txBody>
          <a:bodyPr/>
          <a:lstStyle/>
          <a:p>
            <a:r>
              <a:rPr lang="pt-BR" b="1" dirty="0">
                <a:solidFill>
                  <a:schemeClr val="tx1"/>
                </a:solidFill>
              </a:rPr>
              <a:t>Symposium Ajanta Pharma,  J7 SOCARB , Bobo Dioulasso 2021</a:t>
            </a:r>
            <a:endParaRPr lang="fr-FR" b="1" dirty="0">
              <a:solidFill>
                <a:schemeClr val="tx1"/>
              </a:solidFill>
            </a:endParaRPr>
          </a:p>
        </p:txBody>
      </p:sp>
      <p:sp>
        <p:nvSpPr>
          <p:cNvPr id="5" name="Espace réservé du numéro de diapositive 4">
            <a:extLst>
              <a:ext uri="{FF2B5EF4-FFF2-40B4-BE49-F238E27FC236}">
                <a16:creationId xmlns:a16="http://schemas.microsoft.com/office/drawing/2014/main" id="{192284B2-0A8C-4074-8564-DBCCB1541907}"/>
              </a:ext>
            </a:extLst>
          </p:cNvPr>
          <p:cNvSpPr>
            <a:spLocks noGrp="1"/>
          </p:cNvSpPr>
          <p:nvPr>
            <p:ph type="sldNum" sz="quarter" idx="12"/>
          </p:nvPr>
        </p:nvSpPr>
        <p:spPr/>
        <p:txBody>
          <a:bodyPr/>
          <a:lstStyle/>
          <a:p>
            <a:fld id="{C8CA422D-9449-4C45-9FC4-97F8AC76A877}" type="slidenum">
              <a:rPr lang="fr-FR" smtClean="0"/>
              <a:t>36</a:t>
            </a:fld>
            <a:endParaRPr lang="fr-FR"/>
          </a:p>
        </p:txBody>
      </p:sp>
      <p:pic>
        <p:nvPicPr>
          <p:cNvPr id="2050" name="Picture 2" descr="Docteur africain images libres de droit, photos de Docteur africain |  Depositphotos">
            <a:extLst>
              <a:ext uri="{FF2B5EF4-FFF2-40B4-BE49-F238E27FC236}">
                <a16:creationId xmlns:a16="http://schemas.microsoft.com/office/drawing/2014/main" id="{D770B436-848A-4F77-999C-BC67A3E45A9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999" r="48001" b="3933"/>
          <a:stretch/>
        </p:blipFill>
        <p:spPr bwMode="auto">
          <a:xfrm>
            <a:off x="8699500" y="2041526"/>
            <a:ext cx="2743200" cy="422751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ersonnes Noires : images, photos et images vectorielles de stock |  Shutterstock">
            <a:extLst>
              <a:ext uri="{FF2B5EF4-FFF2-40B4-BE49-F238E27FC236}">
                <a16:creationId xmlns:a16="http://schemas.microsoft.com/office/drawing/2014/main" id="{547183F5-5787-494D-9745-2D502712D0D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930" r="13566" b="8411"/>
          <a:stretch/>
        </p:blipFill>
        <p:spPr bwMode="auto">
          <a:xfrm>
            <a:off x="5409355" y="2041526"/>
            <a:ext cx="3327400" cy="4227512"/>
          </a:xfrm>
          <a:prstGeom prst="rect">
            <a:avLst/>
          </a:prstGeom>
          <a:noFill/>
          <a:extLst>
            <a:ext uri="{909E8E84-426E-40DD-AFC4-6F175D3DCCD1}">
              <a14:hiddenFill xmlns:a14="http://schemas.microsoft.com/office/drawing/2010/main">
                <a:solidFill>
                  <a:srgbClr val="FFFFFF"/>
                </a:solidFill>
              </a14:hiddenFill>
            </a:ext>
          </a:extLst>
        </p:spPr>
      </p:pic>
      <p:sp>
        <p:nvSpPr>
          <p:cNvPr id="8" name="Organigramme : Stockage à accès séquentiel 7">
            <a:extLst>
              <a:ext uri="{FF2B5EF4-FFF2-40B4-BE49-F238E27FC236}">
                <a16:creationId xmlns:a16="http://schemas.microsoft.com/office/drawing/2014/main" id="{6DA61AFA-0074-4604-9835-5E1EC6FF64D4}"/>
              </a:ext>
            </a:extLst>
          </p:cNvPr>
          <p:cNvSpPr/>
          <p:nvPr/>
        </p:nvSpPr>
        <p:spPr>
          <a:xfrm>
            <a:off x="114300" y="1560311"/>
            <a:ext cx="5053755" cy="1759745"/>
          </a:xfrm>
          <a:prstGeom prst="flowChartMagneticTap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itre 1">
            <a:extLst>
              <a:ext uri="{FF2B5EF4-FFF2-40B4-BE49-F238E27FC236}">
                <a16:creationId xmlns:a16="http://schemas.microsoft.com/office/drawing/2014/main" id="{DE25E924-C9F4-4498-B51B-F8125E63FF06}"/>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i="1" dirty="0">
                <a:solidFill>
                  <a:srgbClr val="C00000"/>
                </a:solidFill>
              </a:rPr>
              <a:t>Enjeux et recommandations aux soignants  </a:t>
            </a:r>
          </a:p>
        </p:txBody>
      </p:sp>
    </p:spTree>
    <p:extLst>
      <p:ext uri="{BB962C8B-B14F-4D97-AF65-F5344CB8AC3E}">
        <p14:creationId xmlns:p14="http://schemas.microsoft.com/office/powerpoint/2010/main" val="6614232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7942B5-8FB1-40EE-B9F1-966A2EF47020}"/>
              </a:ext>
            </a:extLst>
          </p:cNvPr>
          <p:cNvSpPr>
            <a:spLocks noGrp="1"/>
          </p:cNvSpPr>
          <p:nvPr>
            <p:ph type="title"/>
          </p:nvPr>
        </p:nvSpPr>
        <p:spPr/>
        <p:txBody>
          <a:bodyPr/>
          <a:lstStyle/>
          <a:p>
            <a:r>
              <a:rPr lang="fr-FR" b="1" i="1" dirty="0">
                <a:solidFill>
                  <a:srgbClr val="C00000"/>
                </a:solidFill>
              </a:rPr>
              <a:t>Enjeux et recommandations aux soignants </a:t>
            </a:r>
          </a:p>
        </p:txBody>
      </p:sp>
      <p:sp>
        <p:nvSpPr>
          <p:cNvPr id="3" name="Espace réservé du contenu 2">
            <a:extLst>
              <a:ext uri="{FF2B5EF4-FFF2-40B4-BE49-F238E27FC236}">
                <a16:creationId xmlns:a16="http://schemas.microsoft.com/office/drawing/2014/main" id="{BD1A3EAF-6467-4AE5-868B-31B23A1F751C}"/>
              </a:ext>
            </a:extLst>
          </p:cNvPr>
          <p:cNvSpPr>
            <a:spLocks noGrp="1"/>
          </p:cNvSpPr>
          <p:nvPr>
            <p:ph idx="1"/>
          </p:nvPr>
        </p:nvSpPr>
        <p:spPr/>
        <p:txBody>
          <a:bodyPr>
            <a:normAutofit fontScale="92500"/>
          </a:bodyPr>
          <a:lstStyle/>
          <a:p>
            <a:pPr marL="0" indent="0">
              <a:lnSpc>
                <a:spcPct val="150000"/>
              </a:lnSpc>
              <a:buNone/>
            </a:pPr>
            <a:r>
              <a:rPr lang="fr-FR" sz="3200" dirty="0"/>
              <a:t>Téléconsultation, </a:t>
            </a:r>
            <a:r>
              <a:rPr lang="fr-FR" sz="3200" dirty="0">
                <a:solidFill>
                  <a:srgbClr val="212121"/>
                </a:solidFill>
              </a:rPr>
              <a:t>outils de veille sanitaire numérique , télémétrie</a:t>
            </a:r>
            <a:endParaRPr lang="fr-FR" sz="3200" dirty="0"/>
          </a:p>
          <a:p>
            <a:pPr marL="0" indent="0">
              <a:lnSpc>
                <a:spcPct val="150000"/>
              </a:lnSpc>
              <a:buNone/>
            </a:pPr>
            <a:r>
              <a:rPr lang="fr-FR" sz="3200" dirty="0"/>
              <a:t>Vigilance </a:t>
            </a:r>
          </a:p>
          <a:p>
            <a:pPr marL="0" indent="0">
              <a:lnSpc>
                <a:spcPct val="150000"/>
              </a:lnSpc>
              <a:buNone/>
            </a:pPr>
            <a:r>
              <a:rPr lang="fr-FR" sz="3200" dirty="0"/>
              <a:t>Renforcer la </a:t>
            </a:r>
            <a:r>
              <a:rPr lang="fr-FR" sz="3200" b="1" dirty="0"/>
              <a:t>collaboration inter disciplinaire </a:t>
            </a:r>
            <a:r>
              <a:rPr lang="fr-FR" sz="3200" dirty="0"/>
              <a:t>: maladie protéiforme </a:t>
            </a:r>
          </a:p>
          <a:p>
            <a:pPr marL="0" indent="0">
              <a:lnSpc>
                <a:spcPct val="150000"/>
              </a:lnSpc>
              <a:buNone/>
            </a:pPr>
            <a:r>
              <a:rPr lang="fr-FR" sz="3200" dirty="0"/>
              <a:t>Médecine basée sur des preuves </a:t>
            </a:r>
          </a:p>
          <a:p>
            <a:pPr marL="0" indent="0">
              <a:lnSpc>
                <a:spcPct val="150000"/>
              </a:lnSpc>
              <a:buNone/>
            </a:pPr>
            <a:r>
              <a:rPr lang="fr-FR" sz="3200" dirty="0"/>
              <a:t>Recherche clinique </a:t>
            </a:r>
            <a:r>
              <a:rPr lang="fr-FR" sz="3200" b="1" dirty="0"/>
              <a:t>contexte africain </a:t>
            </a:r>
          </a:p>
          <a:p>
            <a:pPr marL="0" indent="0">
              <a:buNone/>
            </a:pPr>
            <a:endParaRPr lang="fr-FR" dirty="0"/>
          </a:p>
          <a:p>
            <a:pPr marL="0" indent="0">
              <a:buNone/>
            </a:pPr>
            <a:endParaRPr lang="fr-FR" dirty="0"/>
          </a:p>
        </p:txBody>
      </p:sp>
      <p:sp>
        <p:nvSpPr>
          <p:cNvPr id="5" name="Espace réservé du numéro de diapositive 4">
            <a:extLst>
              <a:ext uri="{FF2B5EF4-FFF2-40B4-BE49-F238E27FC236}">
                <a16:creationId xmlns:a16="http://schemas.microsoft.com/office/drawing/2014/main" id="{21DAEC27-A8B4-47BC-ABD5-2BE9B3DFA8E7}"/>
              </a:ext>
            </a:extLst>
          </p:cNvPr>
          <p:cNvSpPr>
            <a:spLocks noGrp="1"/>
          </p:cNvSpPr>
          <p:nvPr>
            <p:ph type="sldNum" sz="quarter" idx="12"/>
          </p:nvPr>
        </p:nvSpPr>
        <p:spPr/>
        <p:txBody>
          <a:bodyPr/>
          <a:lstStyle/>
          <a:p>
            <a:fld id="{C8CA422D-9449-4C45-9FC4-97F8AC76A877}" type="slidenum">
              <a:rPr lang="fr-FR" smtClean="0"/>
              <a:t>37</a:t>
            </a:fld>
            <a:endParaRPr lang="fr-FR"/>
          </a:p>
        </p:txBody>
      </p:sp>
      <p:sp>
        <p:nvSpPr>
          <p:cNvPr id="6" name="Espace réservé du pied de page 4">
            <a:extLst>
              <a:ext uri="{FF2B5EF4-FFF2-40B4-BE49-F238E27FC236}">
                <a16:creationId xmlns:a16="http://schemas.microsoft.com/office/drawing/2014/main" id="{F8487148-F7A0-4251-84A5-A91F807F9BC2}"/>
              </a:ext>
            </a:extLst>
          </p:cNvPr>
          <p:cNvSpPr>
            <a:spLocks noGrp="1"/>
          </p:cNvSpPr>
          <p:nvPr>
            <p:ph type="ftr" sz="quarter" idx="11"/>
          </p:nvPr>
        </p:nvSpPr>
        <p:spPr>
          <a:xfrm>
            <a:off x="4038600" y="6356350"/>
            <a:ext cx="4572000" cy="365125"/>
          </a:xfrm>
        </p:spPr>
        <p:txBody>
          <a:bodyPr/>
          <a:lstStyle/>
          <a:p>
            <a:r>
              <a:rPr lang="pt-BR" b="1" dirty="0">
                <a:solidFill>
                  <a:schemeClr val="tx1"/>
                </a:solidFill>
              </a:rPr>
              <a:t>Symposium Ajanta Pharma,  J7 SOCARB , Bobo Dioulasso 2021</a:t>
            </a:r>
            <a:endParaRPr lang="fr-FR" b="1" dirty="0">
              <a:solidFill>
                <a:schemeClr val="tx1"/>
              </a:solidFill>
            </a:endParaRPr>
          </a:p>
        </p:txBody>
      </p:sp>
    </p:spTree>
    <p:extLst>
      <p:ext uri="{BB962C8B-B14F-4D97-AF65-F5344CB8AC3E}">
        <p14:creationId xmlns:p14="http://schemas.microsoft.com/office/powerpoint/2010/main" val="42737859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7942B5-8FB1-40EE-B9F1-966A2EF47020}"/>
              </a:ext>
            </a:extLst>
          </p:cNvPr>
          <p:cNvSpPr>
            <a:spLocks noGrp="1"/>
          </p:cNvSpPr>
          <p:nvPr>
            <p:ph type="title"/>
          </p:nvPr>
        </p:nvSpPr>
        <p:spPr/>
        <p:txBody>
          <a:bodyPr/>
          <a:lstStyle/>
          <a:p>
            <a:r>
              <a:rPr lang="fr-FR" b="1" i="1" dirty="0">
                <a:solidFill>
                  <a:srgbClr val="C00000"/>
                </a:solidFill>
              </a:rPr>
              <a:t>Enjeux et recommandations aux soignants </a:t>
            </a:r>
          </a:p>
        </p:txBody>
      </p:sp>
      <p:sp>
        <p:nvSpPr>
          <p:cNvPr id="3" name="Espace réservé du contenu 2">
            <a:extLst>
              <a:ext uri="{FF2B5EF4-FFF2-40B4-BE49-F238E27FC236}">
                <a16:creationId xmlns:a16="http://schemas.microsoft.com/office/drawing/2014/main" id="{BD1A3EAF-6467-4AE5-868B-31B23A1F751C}"/>
              </a:ext>
            </a:extLst>
          </p:cNvPr>
          <p:cNvSpPr>
            <a:spLocks noGrp="1"/>
          </p:cNvSpPr>
          <p:nvPr>
            <p:ph idx="1"/>
          </p:nvPr>
        </p:nvSpPr>
        <p:spPr>
          <a:xfrm>
            <a:off x="838199" y="1825625"/>
            <a:ext cx="11088189" cy="4351338"/>
          </a:xfrm>
        </p:spPr>
        <p:txBody>
          <a:bodyPr>
            <a:normAutofit/>
          </a:bodyPr>
          <a:lstStyle/>
          <a:p>
            <a:pPr marL="0" indent="0">
              <a:buNone/>
            </a:pPr>
            <a:r>
              <a:rPr lang="fr-FR" sz="3000" dirty="0"/>
              <a:t>Prise en charge </a:t>
            </a:r>
            <a:r>
              <a:rPr lang="fr-FR" sz="3000" b="1" dirty="0"/>
              <a:t>optimale et complète </a:t>
            </a:r>
            <a:r>
              <a:rPr lang="fr-FR" sz="3000" dirty="0"/>
              <a:t>des patients  (évacuations sanitaires  impossibles ou difficiles ) </a:t>
            </a:r>
          </a:p>
          <a:p>
            <a:pPr marL="0" indent="0">
              <a:buNone/>
            </a:pPr>
            <a:r>
              <a:rPr lang="fr-FR" sz="3000" dirty="0"/>
              <a:t>   </a:t>
            </a:r>
          </a:p>
          <a:p>
            <a:pPr marL="0" indent="0">
              <a:buNone/>
            </a:pPr>
            <a:r>
              <a:rPr lang="fr-FR" sz="3000" dirty="0"/>
              <a:t>Heureusement au BF  : </a:t>
            </a:r>
          </a:p>
          <a:p>
            <a:pPr marL="0" indent="0">
              <a:buNone/>
            </a:pPr>
            <a:r>
              <a:rPr lang="fr-FR" sz="3000" b="1" dirty="0"/>
              <a:t>Chirurgie cardiaque </a:t>
            </a:r>
            <a:r>
              <a:rPr lang="fr-FR" sz="3000" dirty="0"/>
              <a:t>: Début et beaux jours </a:t>
            </a:r>
          </a:p>
          <a:p>
            <a:pPr marL="0" indent="0">
              <a:buNone/>
            </a:pPr>
            <a:r>
              <a:rPr lang="fr-FR" sz="3000" b="1" dirty="0"/>
              <a:t>Cardiologie interventionnelle </a:t>
            </a:r>
            <a:r>
              <a:rPr lang="fr-FR" sz="3000" dirty="0"/>
              <a:t>: espoir</a:t>
            </a:r>
          </a:p>
          <a:p>
            <a:pPr marL="0" indent="0">
              <a:buNone/>
            </a:pPr>
            <a:r>
              <a:rPr lang="fr-FR" sz="3000" b="1" dirty="0"/>
              <a:t>Imagerie</a:t>
            </a:r>
            <a:r>
              <a:rPr lang="fr-FR" sz="3000" dirty="0"/>
              <a:t> : équipements et renforcement de la  collaboration  </a:t>
            </a:r>
          </a:p>
          <a:p>
            <a:pPr marL="0" indent="0">
              <a:buNone/>
            </a:pPr>
            <a:endParaRPr lang="fr-FR" sz="3000" dirty="0"/>
          </a:p>
          <a:p>
            <a:pPr marL="0" indent="0">
              <a:buNone/>
            </a:pPr>
            <a:endParaRPr lang="fr-FR" dirty="0"/>
          </a:p>
        </p:txBody>
      </p:sp>
      <p:sp>
        <p:nvSpPr>
          <p:cNvPr id="5" name="Espace réservé du numéro de diapositive 4">
            <a:extLst>
              <a:ext uri="{FF2B5EF4-FFF2-40B4-BE49-F238E27FC236}">
                <a16:creationId xmlns:a16="http://schemas.microsoft.com/office/drawing/2014/main" id="{21DAEC27-A8B4-47BC-ABD5-2BE9B3DFA8E7}"/>
              </a:ext>
            </a:extLst>
          </p:cNvPr>
          <p:cNvSpPr>
            <a:spLocks noGrp="1"/>
          </p:cNvSpPr>
          <p:nvPr>
            <p:ph type="sldNum" sz="quarter" idx="12"/>
          </p:nvPr>
        </p:nvSpPr>
        <p:spPr/>
        <p:txBody>
          <a:bodyPr/>
          <a:lstStyle/>
          <a:p>
            <a:fld id="{C8CA422D-9449-4C45-9FC4-97F8AC76A877}" type="slidenum">
              <a:rPr lang="fr-FR" smtClean="0"/>
              <a:t>38</a:t>
            </a:fld>
            <a:endParaRPr lang="fr-FR"/>
          </a:p>
        </p:txBody>
      </p:sp>
      <p:sp>
        <p:nvSpPr>
          <p:cNvPr id="6" name="Espace réservé du pied de page 4">
            <a:extLst>
              <a:ext uri="{FF2B5EF4-FFF2-40B4-BE49-F238E27FC236}">
                <a16:creationId xmlns:a16="http://schemas.microsoft.com/office/drawing/2014/main" id="{F8487148-F7A0-4251-84A5-A91F807F9BC2}"/>
              </a:ext>
            </a:extLst>
          </p:cNvPr>
          <p:cNvSpPr>
            <a:spLocks noGrp="1"/>
          </p:cNvSpPr>
          <p:nvPr>
            <p:ph type="ftr" sz="quarter" idx="11"/>
          </p:nvPr>
        </p:nvSpPr>
        <p:spPr>
          <a:xfrm>
            <a:off x="4038600" y="6356350"/>
            <a:ext cx="4572000" cy="365125"/>
          </a:xfrm>
        </p:spPr>
        <p:txBody>
          <a:bodyPr/>
          <a:lstStyle/>
          <a:p>
            <a:r>
              <a:rPr lang="pt-BR" b="1" dirty="0">
                <a:solidFill>
                  <a:schemeClr val="tx1"/>
                </a:solidFill>
              </a:rPr>
              <a:t>Symposium Ajanta Pharma,  J7 SOCARB , Bobo Dioulasso 2021</a:t>
            </a:r>
            <a:endParaRPr lang="fr-FR" b="1" dirty="0">
              <a:solidFill>
                <a:schemeClr val="tx1"/>
              </a:solidFill>
            </a:endParaRPr>
          </a:p>
        </p:txBody>
      </p:sp>
    </p:spTree>
    <p:extLst>
      <p:ext uri="{BB962C8B-B14F-4D97-AF65-F5344CB8AC3E}">
        <p14:creationId xmlns:p14="http://schemas.microsoft.com/office/powerpoint/2010/main" val="36306085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61A5A5-89FF-4CAE-AA92-BDE0441E47CE}"/>
              </a:ext>
            </a:extLst>
          </p:cNvPr>
          <p:cNvSpPr>
            <a:spLocks noGrp="1"/>
          </p:cNvSpPr>
          <p:nvPr>
            <p:ph type="title"/>
          </p:nvPr>
        </p:nvSpPr>
        <p:spPr/>
        <p:txBody>
          <a:bodyPr/>
          <a:lstStyle/>
          <a:p>
            <a:r>
              <a:rPr lang="fr-FR" b="1" i="1" dirty="0"/>
              <a:t>AINSI</a:t>
            </a:r>
            <a:r>
              <a:rPr lang="fr-FR" dirty="0"/>
              <a:t> </a:t>
            </a:r>
          </a:p>
        </p:txBody>
      </p:sp>
      <p:sp>
        <p:nvSpPr>
          <p:cNvPr id="3" name="Espace réservé du contenu 2">
            <a:extLst>
              <a:ext uri="{FF2B5EF4-FFF2-40B4-BE49-F238E27FC236}">
                <a16:creationId xmlns:a16="http://schemas.microsoft.com/office/drawing/2014/main" id="{3C3890FF-0968-4398-BDBA-BAF4431786EB}"/>
              </a:ext>
            </a:extLst>
          </p:cNvPr>
          <p:cNvSpPr>
            <a:spLocks noGrp="1"/>
          </p:cNvSpPr>
          <p:nvPr>
            <p:ph idx="1"/>
          </p:nvPr>
        </p:nvSpPr>
        <p:spPr>
          <a:xfrm>
            <a:off x="838200" y="1825625"/>
            <a:ext cx="10515600" cy="4036332"/>
          </a:xfrm>
        </p:spPr>
        <p:txBody>
          <a:bodyPr>
            <a:normAutofit fontScale="92500" lnSpcReduction="10000"/>
          </a:bodyPr>
          <a:lstStyle/>
          <a:p>
            <a:pPr marL="0" indent="0" algn="ctr">
              <a:buNone/>
            </a:pPr>
            <a:r>
              <a:rPr lang="fr-FR" sz="4000" b="1" dirty="0"/>
              <a:t>Nous pourront espérer « être toujours témoin de l’amour du prochain ,de nos patients et de la bonté divine » </a:t>
            </a:r>
          </a:p>
          <a:p>
            <a:pPr marL="0" indent="0">
              <a:buNone/>
            </a:pPr>
            <a:endParaRPr lang="fr-FR" dirty="0"/>
          </a:p>
          <a:p>
            <a:pPr marL="0" indent="0" algn="r">
              <a:buNone/>
            </a:pPr>
            <a:endParaRPr lang="fr-FR" sz="4400" dirty="0"/>
          </a:p>
          <a:p>
            <a:pPr marL="0" indent="0" algn="r">
              <a:buNone/>
            </a:pPr>
            <a:endParaRPr lang="fr-FR" sz="4400" dirty="0"/>
          </a:p>
          <a:p>
            <a:pPr marL="0" indent="0" algn="r">
              <a:buNone/>
            </a:pPr>
            <a:r>
              <a:rPr lang="fr-FR" sz="4400" dirty="0"/>
              <a:t>  </a:t>
            </a:r>
          </a:p>
        </p:txBody>
      </p:sp>
      <p:sp>
        <p:nvSpPr>
          <p:cNvPr id="4" name="Espace réservé du pied de page 3">
            <a:extLst>
              <a:ext uri="{FF2B5EF4-FFF2-40B4-BE49-F238E27FC236}">
                <a16:creationId xmlns:a16="http://schemas.microsoft.com/office/drawing/2014/main" id="{59738F63-666F-4A2E-A3F0-7CAE52AD007A}"/>
              </a:ext>
            </a:extLst>
          </p:cNvPr>
          <p:cNvSpPr>
            <a:spLocks noGrp="1"/>
          </p:cNvSpPr>
          <p:nvPr>
            <p:ph type="ftr" sz="quarter" idx="11"/>
          </p:nvPr>
        </p:nvSpPr>
        <p:spPr>
          <a:xfrm>
            <a:off x="4038599" y="6356350"/>
            <a:ext cx="4303295" cy="365125"/>
          </a:xfrm>
        </p:spPr>
        <p:txBody>
          <a:bodyPr/>
          <a:lstStyle/>
          <a:p>
            <a:r>
              <a:rPr lang="pt-BR" b="1" dirty="0">
                <a:solidFill>
                  <a:schemeClr val="tx1"/>
                </a:solidFill>
              </a:rPr>
              <a:t>Symposium Ajanta Pharma,  J7 SOCARB , Bobo Dioulasso 2021</a:t>
            </a:r>
            <a:endParaRPr lang="fr-FR" b="1" dirty="0">
              <a:solidFill>
                <a:schemeClr val="tx1"/>
              </a:solidFill>
            </a:endParaRPr>
          </a:p>
        </p:txBody>
      </p:sp>
      <p:sp>
        <p:nvSpPr>
          <p:cNvPr id="5" name="Espace réservé du numéro de diapositive 4">
            <a:extLst>
              <a:ext uri="{FF2B5EF4-FFF2-40B4-BE49-F238E27FC236}">
                <a16:creationId xmlns:a16="http://schemas.microsoft.com/office/drawing/2014/main" id="{BC6441D0-EAF0-4361-9659-90D6705D8CBC}"/>
              </a:ext>
            </a:extLst>
          </p:cNvPr>
          <p:cNvSpPr>
            <a:spLocks noGrp="1"/>
          </p:cNvSpPr>
          <p:nvPr>
            <p:ph type="sldNum" sz="quarter" idx="12"/>
          </p:nvPr>
        </p:nvSpPr>
        <p:spPr/>
        <p:txBody>
          <a:bodyPr/>
          <a:lstStyle/>
          <a:p>
            <a:fld id="{C8CA422D-9449-4C45-9FC4-97F8AC76A877}" type="slidenum">
              <a:rPr lang="fr-FR" smtClean="0"/>
              <a:t>39</a:t>
            </a:fld>
            <a:endParaRPr lang="fr-FR"/>
          </a:p>
        </p:txBody>
      </p:sp>
    </p:spTree>
    <p:extLst>
      <p:ext uri="{BB962C8B-B14F-4D97-AF65-F5344CB8AC3E}">
        <p14:creationId xmlns:p14="http://schemas.microsoft.com/office/powerpoint/2010/main" val="4046697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D8ADC3-93A5-493F-AAA7-2BB171E16E5B}"/>
              </a:ext>
            </a:extLst>
          </p:cNvPr>
          <p:cNvSpPr>
            <a:spLocks noGrp="1"/>
          </p:cNvSpPr>
          <p:nvPr>
            <p:ph type="title"/>
          </p:nvPr>
        </p:nvSpPr>
        <p:spPr>
          <a:xfrm>
            <a:off x="256673" y="365125"/>
            <a:ext cx="11662611" cy="1325563"/>
          </a:xfrm>
        </p:spPr>
        <p:txBody>
          <a:bodyPr/>
          <a:lstStyle/>
          <a:p>
            <a:pPr algn="ctr"/>
            <a:r>
              <a:rPr lang="fr-FR" b="1" i="1" dirty="0">
                <a:solidFill>
                  <a:srgbClr val="C00000"/>
                </a:solidFill>
              </a:rPr>
              <a:t>Situation épidémiologique mondiale de la COVID-19</a:t>
            </a:r>
          </a:p>
        </p:txBody>
      </p:sp>
      <p:sp>
        <p:nvSpPr>
          <p:cNvPr id="5" name="Espace réservé du numéro de diapositive 4">
            <a:extLst>
              <a:ext uri="{FF2B5EF4-FFF2-40B4-BE49-F238E27FC236}">
                <a16:creationId xmlns:a16="http://schemas.microsoft.com/office/drawing/2014/main" id="{22CF10CF-0A29-46C0-8291-5A8B72C4F62B}"/>
              </a:ext>
            </a:extLst>
          </p:cNvPr>
          <p:cNvSpPr>
            <a:spLocks noGrp="1"/>
          </p:cNvSpPr>
          <p:nvPr>
            <p:ph type="sldNum" sz="quarter" idx="12"/>
          </p:nvPr>
        </p:nvSpPr>
        <p:spPr/>
        <p:txBody>
          <a:bodyPr/>
          <a:lstStyle/>
          <a:p>
            <a:fld id="{C8CA422D-9449-4C45-9FC4-97F8AC76A877}" type="slidenum">
              <a:rPr lang="fr-FR" smtClean="0"/>
              <a:t>4</a:t>
            </a:fld>
            <a:endParaRPr lang="fr-FR"/>
          </a:p>
        </p:txBody>
      </p:sp>
      <p:sp>
        <p:nvSpPr>
          <p:cNvPr id="7" name="Espace réservé du pied de page 4">
            <a:extLst>
              <a:ext uri="{FF2B5EF4-FFF2-40B4-BE49-F238E27FC236}">
                <a16:creationId xmlns:a16="http://schemas.microsoft.com/office/drawing/2014/main" id="{2133D131-E7B8-4768-9265-7C8BD2637817}"/>
              </a:ext>
            </a:extLst>
          </p:cNvPr>
          <p:cNvSpPr>
            <a:spLocks noGrp="1"/>
          </p:cNvSpPr>
          <p:nvPr>
            <p:ph type="ftr" sz="quarter" idx="11"/>
          </p:nvPr>
        </p:nvSpPr>
        <p:spPr>
          <a:xfrm>
            <a:off x="4038600" y="6356350"/>
            <a:ext cx="4572000" cy="365125"/>
          </a:xfrm>
        </p:spPr>
        <p:txBody>
          <a:bodyPr/>
          <a:lstStyle/>
          <a:p>
            <a:r>
              <a:rPr lang="pt-BR" b="1" dirty="0">
                <a:solidFill>
                  <a:schemeClr val="tx1"/>
                </a:solidFill>
              </a:rPr>
              <a:t>Symposium Ajanta Pharma,  J7 SOCARB , Bobo Dioulasso 2021</a:t>
            </a:r>
            <a:endParaRPr lang="fr-FR" b="1" dirty="0">
              <a:solidFill>
                <a:schemeClr val="tx1"/>
              </a:solidFill>
            </a:endParaRPr>
          </a:p>
        </p:txBody>
      </p:sp>
      <p:pic>
        <p:nvPicPr>
          <p:cNvPr id="6" name="Image 5">
            <a:extLst>
              <a:ext uri="{FF2B5EF4-FFF2-40B4-BE49-F238E27FC236}">
                <a16:creationId xmlns:a16="http://schemas.microsoft.com/office/drawing/2014/main" id="{F3DBF27F-C031-4959-9901-04E71D6114B0}"/>
              </a:ext>
            </a:extLst>
          </p:cNvPr>
          <p:cNvPicPr>
            <a:picLocks noChangeAspect="1"/>
          </p:cNvPicPr>
          <p:nvPr/>
        </p:nvPicPr>
        <p:blipFill rotWithShape="1">
          <a:blip r:embed="rId3"/>
          <a:srcRect l="1739" t="4090" r="892" b="986"/>
          <a:stretch/>
        </p:blipFill>
        <p:spPr>
          <a:xfrm>
            <a:off x="675094" y="1574799"/>
            <a:ext cx="8978901" cy="4584701"/>
          </a:xfrm>
          <a:prstGeom prst="rect">
            <a:avLst/>
          </a:prstGeom>
        </p:spPr>
      </p:pic>
      <p:sp>
        <p:nvSpPr>
          <p:cNvPr id="3" name="ZoneTexte 2">
            <a:extLst>
              <a:ext uri="{FF2B5EF4-FFF2-40B4-BE49-F238E27FC236}">
                <a16:creationId xmlns:a16="http://schemas.microsoft.com/office/drawing/2014/main" id="{F48A06AF-07D6-4021-A088-81347A8DF908}"/>
              </a:ext>
            </a:extLst>
          </p:cNvPr>
          <p:cNvSpPr txBox="1"/>
          <p:nvPr/>
        </p:nvSpPr>
        <p:spPr>
          <a:xfrm>
            <a:off x="9653995" y="1574799"/>
            <a:ext cx="2281331" cy="3170099"/>
          </a:xfrm>
          <a:prstGeom prst="rect">
            <a:avLst/>
          </a:prstGeom>
          <a:noFill/>
          <a:ln>
            <a:solidFill>
              <a:schemeClr val="bg2">
                <a:lumMod val="75000"/>
              </a:schemeClr>
            </a:solidFill>
          </a:ln>
        </p:spPr>
        <p:txBody>
          <a:bodyPr wrap="square" rtlCol="0">
            <a:spAutoFit/>
          </a:bodyPr>
          <a:lstStyle/>
          <a:p>
            <a:pPr marL="285750" indent="-285750">
              <a:buFont typeface="Arial" panose="020B0604020202020204" pitchFamily="34" charset="0"/>
              <a:buChar char="•"/>
            </a:pPr>
            <a:r>
              <a:rPr lang="fr-FR" sz="2000" b="1" i="1" dirty="0"/>
              <a:t>Répartition hétérogène </a:t>
            </a:r>
          </a:p>
          <a:p>
            <a:pPr marL="285750" indent="-285750">
              <a:buFont typeface="Arial" panose="020B0604020202020204" pitchFamily="34" charset="0"/>
              <a:buChar char="•"/>
            </a:pPr>
            <a:r>
              <a:rPr lang="fr-FR" sz="2000" b="1" i="1" dirty="0"/>
              <a:t>Variation importante du nombre de cas : continents et pays </a:t>
            </a:r>
          </a:p>
          <a:p>
            <a:pPr marL="285750" indent="-285750">
              <a:buFont typeface="Arial" panose="020B0604020202020204" pitchFamily="34" charset="0"/>
              <a:buChar char="•"/>
            </a:pPr>
            <a:r>
              <a:rPr lang="fr-FR" sz="2000" b="1" i="1" dirty="0"/>
              <a:t>Nouvelles souches et variants </a:t>
            </a:r>
          </a:p>
        </p:txBody>
      </p:sp>
    </p:spTree>
    <p:extLst>
      <p:ext uri="{BB962C8B-B14F-4D97-AF65-F5344CB8AC3E}">
        <p14:creationId xmlns:p14="http://schemas.microsoft.com/office/powerpoint/2010/main" val="24912664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058EEC-E3A1-466B-8915-E3FD760F035F}"/>
              </a:ext>
            </a:extLst>
          </p:cNvPr>
          <p:cNvSpPr>
            <a:spLocks noGrp="1"/>
          </p:cNvSpPr>
          <p:nvPr>
            <p:ph type="title"/>
          </p:nvPr>
        </p:nvSpPr>
        <p:spPr>
          <a:xfrm>
            <a:off x="838200" y="365125"/>
            <a:ext cx="5346700" cy="2200275"/>
          </a:xfrm>
        </p:spPr>
        <p:txBody>
          <a:bodyPr/>
          <a:lstStyle/>
          <a:p>
            <a:r>
              <a:rPr lang="fr-FR" b="1" i="1" dirty="0"/>
              <a:t>MERCI GEORGES </a:t>
            </a:r>
            <a:br>
              <a:rPr lang="fr-FR" dirty="0"/>
            </a:br>
            <a:endParaRPr lang="fr-FR" dirty="0"/>
          </a:p>
        </p:txBody>
      </p:sp>
      <p:sp>
        <p:nvSpPr>
          <p:cNvPr id="3" name="Espace réservé du contenu 2">
            <a:extLst>
              <a:ext uri="{FF2B5EF4-FFF2-40B4-BE49-F238E27FC236}">
                <a16:creationId xmlns:a16="http://schemas.microsoft.com/office/drawing/2014/main" id="{D2EBE9C3-C195-44C0-9B94-15F5DDE00528}"/>
              </a:ext>
            </a:extLst>
          </p:cNvPr>
          <p:cNvSpPr>
            <a:spLocks noGrp="1"/>
          </p:cNvSpPr>
          <p:nvPr>
            <p:ph idx="1"/>
          </p:nvPr>
        </p:nvSpPr>
        <p:spPr>
          <a:xfrm>
            <a:off x="-696495" y="1687344"/>
            <a:ext cx="7162800" cy="968375"/>
          </a:xfrm>
        </p:spPr>
        <p:txBody>
          <a:bodyPr/>
          <a:lstStyle/>
          <a:p>
            <a:pPr marL="0" indent="0" algn="ctr">
              <a:buNone/>
            </a:pPr>
            <a:r>
              <a:rPr lang="fr-FR" b="1" i="1" dirty="0"/>
              <a:t>A JAMAIS DANS NOS CŒURS </a:t>
            </a:r>
          </a:p>
        </p:txBody>
      </p:sp>
      <p:sp>
        <p:nvSpPr>
          <p:cNvPr id="4" name="Espace réservé du pied de page 3">
            <a:extLst>
              <a:ext uri="{FF2B5EF4-FFF2-40B4-BE49-F238E27FC236}">
                <a16:creationId xmlns:a16="http://schemas.microsoft.com/office/drawing/2014/main" id="{844FEEBB-EBD9-4E00-8C95-59F990ED1C33}"/>
              </a:ext>
            </a:extLst>
          </p:cNvPr>
          <p:cNvSpPr>
            <a:spLocks noGrp="1"/>
          </p:cNvSpPr>
          <p:nvPr>
            <p:ph type="ftr" sz="quarter" idx="11"/>
          </p:nvPr>
        </p:nvSpPr>
        <p:spPr>
          <a:xfrm>
            <a:off x="4038599" y="6240380"/>
            <a:ext cx="4335379" cy="481096"/>
          </a:xfrm>
        </p:spPr>
        <p:txBody>
          <a:bodyPr/>
          <a:lstStyle/>
          <a:p>
            <a:r>
              <a:rPr lang="pt-BR" b="1" dirty="0">
                <a:solidFill>
                  <a:schemeClr val="tx1"/>
                </a:solidFill>
              </a:rPr>
              <a:t>Symposium Ajanta Pharma,  J7 SOCARB , Bobo Dioulasso 2021</a:t>
            </a:r>
            <a:endParaRPr lang="fr-FR" b="1" dirty="0">
              <a:solidFill>
                <a:schemeClr val="tx1"/>
              </a:solidFill>
            </a:endParaRPr>
          </a:p>
        </p:txBody>
      </p:sp>
      <p:sp>
        <p:nvSpPr>
          <p:cNvPr id="5" name="Espace réservé du numéro de diapositive 4">
            <a:extLst>
              <a:ext uri="{FF2B5EF4-FFF2-40B4-BE49-F238E27FC236}">
                <a16:creationId xmlns:a16="http://schemas.microsoft.com/office/drawing/2014/main" id="{D8F06785-1F15-4A66-90A7-DB5169008E38}"/>
              </a:ext>
            </a:extLst>
          </p:cNvPr>
          <p:cNvSpPr>
            <a:spLocks noGrp="1"/>
          </p:cNvSpPr>
          <p:nvPr>
            <p:ph type="sldNum" sz="quarter" idx="12"/>
          </p:nvPr>
        </p:nvSpPr>
        <p:spPr/>
        <p:txBody>
          <a:bodyPr/>
          <a:lstStyle/>
          <a:p>
            <a:fld id="{C8CA422D-9449-4C45-9FC4-97F8AC76A877}" type="slidenum">
              <a:rPr lang="fr-FR" smtClean="0"/>
              <a:t>40</a:t>
            </a:fld>
            <a:endParaRPr lang="fr-FR"/>
          </a:p>
        </p:txBody>
      </p:sp>
      <p:pic>
        <p:nvPicPr>
          <p:cNvPr id="1026" name="Picture 2" descr="Georges KINDA | Medical Doctor | Health">
            <a:extLst>
              <a:ext uri="{FF2B5EF4-FFF2-40B4-BE49-F238E27FC236}">
                <a16:creationId xmlns:a16="http://schemas.microsoft.com/office/drawing/2014/main" id="{535EE196-F2B8-4429-8092-C5B553BC59E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970" r="2604" b="10156"/>
          <a:stretch/>
        </p:blipFill>
        <p:spPr bwMode="auto">
          <a:xfrm>
            <a:off x="7188200" y="187325"/>
            <a:ext cx="4521200" cy="5114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23277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B7CAA225-25BA-423E-B3B3-D77ABC26B0C7}"/>
              </a:ext>
            </a:extLst>
          </p:cNvPr>
          <p:cNvSpPr>
            <a:spLocks noGrp="1"/>
          </p:cNvSpPr>
          <p:nvPr>
            <p:ph type="ftr" sz="quarter" idx="11"/>
          </p:nvPr>
        </p:nvSpPr>
        <p:spPr>
          <a:xfrm>
            <a:off x="4038600" y="6356350"/>
            <a:ext cx="4239126" cy="365125"/>
          </a:xfrm>
        </p:spPr>
        <p:txBody>
          <a:bodyPr/>
          <a:lstStyle/>
          <a:p>
            <a:r>
              <a:rPr lang="pt-BR" b="1" dirty="0">
                <a:solidFill>
                  <a:schemeClr val="tx1"/>
                </a:solidFill>
              </a:rPr>
              <a:t>Symposium Ajanta Pharma,  J7 SOCARB , Bobo Dioulasso 2021</a:t>
            </a:r>
            <a:endParaRPr lang="fr-FR" b="1" dirty="0">
              <a:solidFill>
                <a:schemeClr val="tx1"/>
              </a:solidFill>
            </a:endParaRPr>
          </a:p>
        </p:txBody>
      </p:sp>
      <p:sp>
        <p:nvSpPr>
          <p:cNvPr id="5" name="Espace réservé du numéro de diapositive 4">
            <a:extLst>
              <a:ext uri="{FF2B5EF4-FFF2-40B4-BE49-F238E27FC236}">
                <a16:creationId xmlns:a16="http://schemas.microsoft.com/office/drawing/2014/main" id="{350B9528-2F9A-4545-821B-7D9D657249EA}"/>
              </a:ext>
            </a:extLst>
          </p:cNvPr>
          <p:cNvSpPr>
            <a:spLocks noGrp="1"/>
          </p:cNvSpPr>
          <p:nvPr>
            <p:ph type="sldNum" sz="quarter" idx="12"/>
          </p:nvPr>
        </p:nvSpPr>
        <p:spPr/>
        <p:txBody>
          <a:bodyPr/>
          <a:lstStyle/>
          <a:p>
            <a:fld id="{C8CA422D-9449-4C45-9FC4-97F8AC76A877}" type="slidenum">
              <a:rPr lang="fr-FR" smtClean="0"/>
              <a:t>41</a:t>
            </a:fld>
            <a:endParaRPr lang="fr-FR"/>
          </a:p>
        </p:txBody>
      </p:sp>
      <p:sp>
        <p:nvSpPr>
          <p:cNvPr id="6" name="AutoShape 3">
            <a:extLst>
              <a:ext uri="{FF2B5EF4-FFF2-40B4-BE49-F238E27FC236}">
                <a16:creationId xmlns:a16="http://schemas.microsoft.com/office/drawing/2014/main" id="{973E821B-B657-4493-824C-B66C5196A10F}"/>
              </a:ext>
            </a:extLst>
          </p:cNvPr>
          <p:cNvSpPr>
            <a:spLocks noChangeArrowheads="1"/>
          </p:cNvSpPr>
          <p:nvPr/>
        </p:nvSpPr>
        <p:spPr bwMode="auto">
          <a:xfrm>
            <a:off x="2755491" y="836612"/>
            <a:ext cx="6265069" cy="5184775"/>
          </a:xfrm>
          <a:prstGeom prst="horizontalScroll">
            <a:avLst>
              <a:gd name="adj" fmla="val 12500"/>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ln w="12700">
            <a:solidFill>
              <a:schemeClr val="tx2"/>
            </a:solidFill>
            <a:round/>
            <a:headEnd/>
            <a:tailEnd/>
          </a:ln>
          <a:effectLst>
            <a:outerShdw dist="28398" dir="3806097" algn="ctr" rotWithShape="0">
              <a:srgbClr val="9A0040">
                <a:alpha val="50000"/>
              </a:srgbClr>
            </a:outerShdw>
          </a:effectLst>
        </p:spPr>
        <p:txBody>
          <a:bodyPr/>
          <a:lstStyle/>
          <a:p>
            <a:pPr algn="ctr">
              <a:defRPr/>
            </a:pPr>
            <a:r>
              <a:rPr lang="fr-FR" sz="3600" i="1" dirty="0">
                <a:solidFill>
                  <a:schemeClr val="accent1"/>
                </a:solidFill>
              </a:rPr>
              <a:t>     </a:t>
            </a:r>
            <a:endParaRPr lang="fr-FR" sz="3600" b="1" i="1" dirty="0">
              <a:solidFill>
                <a:schemeClr val="accent1"/>
              </a:solidFill>
            </a:endParaRPr>
          </a:p>
          <a:p>
            <a:pPr algn="ctr">
              <a:defRPr/>
            </a:pPr>
            <a:r>
              <a:rPr lang="fr-FR" sz="4800" b="1" i="1" dirty="0">
                <a:solidFill>
                  <a:schemeClr val="accent1">
                    <a:lumMod val="75000"/>
                  </a:schemeClr>
                </a:solidFill>
              </a:rPr>
              <a:t>MERCI </a:t>
            </a:r>
          </a:p>
          <a:p>
            <a:pPr algn="ctr">
              <a:defRPr/>
            </a:pPr>
            <a:r>
              <a:rPr lang="fr-FR" sz="4800" b="1" i="1" dirty="0">
                <a:solidFill>
                  <a:schemeClr val="accent1">
                    <a:lumMod val="75000"/>
                  </a:schemeClr>
                </a:solidFill>
              </a:rPr>
              <a:t>DE VOTRE ATTENTION </a:t>
            </a:r>
            <a:endParaRPr lang="fr-FR" sz="4800" b="1" dirty="0">
              <a:solidFill>
                <a:schemeClr val="accent1">
                  <a:lumMod val="75000"/>
                </a:schemeClr>
              </a:solidFill>
            </a:endParaRPr>
          </a:p>
        </p:txBody>
      </p:sp>
    </p:spTree>
    <p:extLst>
      <p:ext uri="{BB962C8B-B14F-4D97-AF65-F5344CB8AC3E}">
        <p14:creationId xmlns:p14="http://schemas.microsoft.com/office/powerpoint/2010/main" val="3776473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1DB86C30-60D8-407A-AB08-E600C5D7ED85}"/>
              </a:ext>
            </a:extLst>
          </p:cNvPr>
          <p:cNvSpPr>
            <a:spLocks noGrp="1"/>
          </p:cNvSpPr>
          <p:nvPr>
            <p:ph type="sldNum" sz="quarter" idx="12"/>
          </p:nvPr>
        </p:nvSpPr>
        <p:spPr/>
        <p:txBody>
          <a:bodyPr/>
          <a:lstStyle/>
          <a:p>
            <a:fld id="{C8CA422D-9449-4C45-9FC4-97F8AC76A877}" type="slidenum">
              <a:rPr lang="fr-FR" smtClean="0"/>
              <a:t>5</a:t>
            </a:fld>
            <a:endParaRPr lang="fr-FR"/>
          </a:p>
        </p:txBody>
      </p:sp>
      <p:sp>
        <p:nvSpPr>
          <p:cNvPr id="6" name="Espace réservé du pied de page 4">
            <a:extLst>
              <a:ext uri="{FF2B5EF4-FFF2-40B4-BE49-F238E27FC236}">
                <a16:creationId xmlns:a16="http://schemas.microsoft.com/office/drawing/2014/main" id="{0A970495-B14D-4BE7-96CB-81EEC469F697}"/>
              </a:ext>
            </a:extLst>
          </p:cNvPr>
          <p:cNvSpPr>
            <a:spLocks noGrp="1"/>
          </p:cNvSpPr>
          <p:nvPr>
            <p:ph type="ftr" sz="quarter" idx="11"/>
          </p:nvPr>
        </p:nvSpPr>
        <p:spPr>
          <a:xfrm>
            <a:off x="4038600" y="6356350"/>
            <a:ext cx="4572000" cy="365125"/>
          </a:xfrm>
        </p:spPr>
        <p:txBody>
          <a:bodyPr/>
          <a:lstStyle/>
          <a:p>
            <a:r>
              <a:rPr lang="pt-BR" b="1" dirty="0">
                <a:solidFill>
                  <a:schemeClr val="tx1"/>
                </a:solidFill>
              </a:rPr>
              <a:t>Symposium Ajanta Pharma,  J7 SOCARB , Bobo Dioulasso 2021</a:t>
            </a:r>
            <a:endParaRPr lang="fr-FR" b="1" dirty="0">
              <a:solidFill>
                <a:schemeClr val="tx1"/>
              </a:solidFill>
            </a:endParaRPr>
          </a:p>
        </p:txBody>
      </p:sp>
      <p:pic>
        <p:nvPicPr>
          <p:cNvPr id="9" name="Image 8">
            <a:extLst>
              <a:ext uri="{FF2B5EF4-FFF2-40B4-BE49-F238E27FC236}">
                <a16:creationId xmlns:a16="http://schemas.microsoft.com/office/drawing/2014/main" id="{702246AF-3479-4284-9C3A-D98A185BB23D}"/>
              </a:ext>
            </a:extLst>
          </p:cNvPr>
          <p:cNvPicPr>
            <a:picLocks noChangeAspect="1"/>
          </p:cNvPicPr>
          <p:nvPr/>
        </p:nvPicPr>
        <p:blipFill>
          <a:blip r:embed="rId3"/>
          <a:stretch>
            <a:fillRect/>
          </a:stretch>
        </p:blipFill>
        <p:spPr>
          <a:xfrm>
            <a:off x="1326509" y="1360165"/>
            <a:ext cx="8300817" cy="4620270"/>
          </a:xfrm>
          <a:prstGeom prst="rect">
            <a:avLst/>
          </a:prstGeom>
        </p:spPr>
      </p:pic>
      <p:sp>
        <p:nvSpPr>
          <p:cNvPr id="8" name="Titre 1">
            <a:extLst>
              <a:ext uri="{FF2B5EF4-FFF2-40B4-BE49-F238E27FC236}">
                <a16:creationId xmlns:a16="http://schemas.microsoft.com/office/drawing/2014/main" id="{3D57F698-C11D-421D-A0EE-C7E97AE936EE}"/>
              </a:ext>
            </a:extLst>
          </p:cNvPr>
          <p:cNvSpPr>
            <a:spLocks noGrp="1"/>
          </p:cNvSpPr>
          <p:nvPr>
            <p:ph type="title"/>
          </p:nvPr>
        </p:nvSpPr>
        <p:spPr>
          <a:xfrm>
            <a:off x="838200" y="365125"/>
            <a:ext cx="10515600" cy="1325563"/>
          </a:xfrm>
        </p:spPr>
        <p:txBody>
          <a:bodyPr/>
          <a:lstStyle/>
          <a:p>
            <a:pPr algn="ctr"/>
            <a:r>
              <a:rPr lang="fr-FR" b="1" i="1" dirty="0">
                <a:solidFill>
                  <a:srgbClr val="C00000"/>
                </a:solidFill>
              </a:rPr>
              <a:t>Situation épidémiologique au Burkina Faso </a:t>
            </a:r>
          </a:p>
        </p:txBody>
      </p:sp>
      <p:sp>
        <p:nvSpPr>
          <p:cNvPr id="7" name="ZoneTexte 6">
            <a:extLst>
              <a:ext uri="{FF2B5EF4-FFF2-40B4-BE49-F238E27FC236}">
                <a16:creationId xmlns:a16="http://schemas.microsoft.com/office/drawing/2014/main" id="{CD586CEC-ECDC-49A5-AAD6-DBEFE8B69C03}"/>
              </a:ext>
            </a:extLst>
          </p:cNvPr>
          <p:cNvSpPr txBox="1"/>
          <p:nvPr/>
        </p:nvSpPr>
        <p:spPr>
          <a:xfrm>
            <a:off x="9653995" y="1600925"/>
            <a:ext cx="2281331" cy="1384995"/>
          </a:xfrm>
          <a:prstGeom prst="rect">
            <a:avLst/>
          </a:prstGeom>
          <a:noFill/>
          <a:ln>
            <a:solidFill>
              <a:schemeClr val="bg2">
                <a:lumMod val="75000"/>
              </a:schemeClr>
            </a:solidFill>
          </a:ln>
        </p:spPr>
        <p:txBody>
          <a:bodyPr wrap="square" rtlCol="0">
            <a:spAutoFit/>
          </a:bodyPr>
          <a:lstStyle/>
          <a:p>
            <a:r>
              <a:rPr lang="fr-FR" sz="2800" b="1" i="1" dirty="0"/>
              <a:t>20 Octobre  </a:t>
            </a:r>
          </a:p>
          <a:p>
            <a:pPr marL="285750" indent="-285750">
              <a:buFont typeface="Arial" panose="020B0604020202020204" pitchFamily="34" charset="0"/>
              <a:buChar char="•"/>
            </a:pPr>
            <a:r>
              <a:rPr lang="fr-FR" sz="2800" b="1" i="1" dirty="0"/>
              <a:t>14 793 cas </a:t>
            </a:r>
          </a:p>
          <a:p>
            <a:pPr marL="285750" indent="-285750">
              <a:buFont typeface="Arial" panose="020B0604020202020204" pitchFamily="34" charset="0"/>
              <a:buChar char="•"/>
            </a:pPr>
            <a:r>
              <a:rPr lang="fr-FR" sz="2800" b="1" i="1" dirty="0"/>
              <a:t>214 décès </a:t>
            </a:r>
          </a:p>
        </p:txBody>
      </p:sp>
    </p:spTree>
    <p:extLst>
      <p:ext uri="{BB962C8B-B14F-4D97-AF65-F5344CB8AC3E}">
        <p14:creationId xmlns:p14="http://schemas.microsoft.com/office/powerpoint/2010/main" val="406944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AAC45B-3903-402C-BFC0-6790D9773EB8}"/>
              </a:ext>
            </a:extLst>
          </p:cNvPr>
          <p:cNvSpPr>
            <a:spLocks noGrp="1"/>
          </p:cNvSpPr>
          <p:nvPr>
            <p:ph type="title"/>
          </p:nvPr>
        </p:nvSpPr>
        <p:spPr>
          <a:xfrm>
            <a:off x="152400" y="0"/>
            <a:ext cx="10515600" cy="932139"/>
          </a:xfrm>
        </p:spPr>
        <p:txBody>
          <a:bodyPr>
            <a:normAutofit/>
          </a:bodyPr>
          <a:lstStyle/>
          <a:p>
            <a:r>
              <a:rPr lang="fr-FR" sz="2800" b="1" i="1" dirty="0">
                <a:solidFill>
                  <a:srgbClr val="C00000"/>
                </a:solidFill>
              </a:rPr>
              <a:t>Fréquentation service de cardiologie CHU-YO </a:t>
            </a:r>
          </a:p>
        </p:txBody>
      </p:sp>
      <p:pic>
        <p:nvPicPr>
          <p:cNvPr id="5" name="Image 4">
            <a:extLst>
              <a:ext uri="{FF2B5EF4-FFF2-40B4-BE49-F238E27FC236}">
                <a16:creationId xmlns:a16="http://schemas.microsoft.com/office/drawing/2014/main" id="{470E413E-C03A-47A3-9080-C2F59B661C36}"/>
              </a:ext>
            </a:extLst>
          </p:cNvPr>
          <p:cNvPicPr>
            <a:picLocks noChangeAspect="1"/>
          </p:cNvPicPr>
          <p:nvPr/>
        </p:nvPicPr>
        <p:blipFill>
          <a:blip r:embed="rId3"/>
          <a:stretch>
            <a:fillRect/>
          </a:stretch>
        </p:blipFill>
        <p:spPr>
          <a:xfrm>
            <a:off x="524841" y="708205"/>
            <a:ext cx="10333659" cy="5922879"/>
          </a:xfrm>
          <a:prstGeom prst="rect">
            <a:avLst/>
          </a:prstGeom>
        </p:spPr>
      </p:pic>
      <p:sp>
        <p:nvSpPr>
          <p:cNvPr id="9" name="Flèche : haut 8">
            <a:extLst>
              <a:ext uri="{FF2B5EF4-FFF2-40B4-BE49-F238E27FC236}">
                <a16:creationId xmlns:a16="http://schemas.microsoft.com/office/drawing/2014/main" id="{AA60985D-7C5B-4CE4-B471-CBC4FB34EB85}"/>
              </a:ext>
            </a:extLst>
          </p:cNvPr>
          <p:cNvSpPr/>
          <p:nvPr/>
        </p:nvSpPr>
        <p:spPr>
          <a:xfrm>
            <a:off x="3647660" y="3774030"/>
            <a:ext cx="781878" cy="609600"/>
          </a:xfrm>
          <a:prstGeom prst="upArrow">
            <a:avLst/>
          </a:prstGeom>
          <a:solidFill>
            <a:schemeClr val="accent6">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a:extLst>
              <a:ext uri="{FF2B5EF4-FFF2-40B4-BE49-F238E27FC236}">
                <a16:creationId xmlns:a16="http://schemas.microsoft.com/office/drawing/2014/main" id="{CC50EC44-ABE6-47E2-B749-6826E43C41B7}"/>
              </a:ext>
            </a:extLst>
          </p:cNvPr>
          <p:cNvSpPr>
            <a:spLocks noGrp="1"/>
          </p:cNvSpPr>
          <p:nvPr>
            <p:ph type="sldNum" sz="quarter" idx="12"/>
          </p:nvPr>
        </p:nvSpPr>
        <p:spPr/>
        <p:txBody>
          <a:bodyPr/>
          <a:lstStyle/>
          <a:p>
            <a:fld id="{C8CA422D-9449-4C45-9FC4-97F8AC76A877}" type="slidenum">
              <a:rPr lang="fr-FR" smtClean="0"/>
              <a:t>6</a:t>
            </a:fld>
            <a:endParaRPr lang="fr-FR"/>
          </a:p>
        </p:txBody>
      </p:sp>
      <p:sp>
        <p:nvSpPr>
          <p:cNvPr id="7" name="Espace réservé du pied de page 4">
            <a:extLst>
              <a:ext uri="{FF2B5EF4-FFF2-40B4-BE49-F238E27FC236}">
                <a16:creationId xmlns:a16="http://schemas.microsoft.com/office/drawing/2014/main" id="{799B571F-409D-4A42-AEDB-BEF3D791AB35}"/>
              </a:ext>
            </a:extLst>
          </p:cNvPr>
          <p:cNvSpPr>
            <a:spLocks noGrp="1"/>
          </p:cNvSpPr>
          <p:nvPr>
            <p:ph type="ftr" sz="quarter" idx="11"/>
          </p:nvPr>
        </p:nvSpPr>
        <p:spPr>
          <a:xfrm>
            <a:off x="4038599" y="6538912"/>
            <a:ext cx="4572000" cy="365125"/>
          </a:xfrm>
        </p:spPr>
        <p:txBody>
          <a:bodyPr/>
          <a:lstStyle/>
          <a:p>
            <a:r>
              <a:rPr lang="pt-BR" b="1" dirty="0">
                <a:solidFill>
                  <a:schemeClr val="tx1"/>
                </a:solidFill>
              </a:rPr>
              <a:t>Symposium Ajanta Pharma,  J7 SOCARB , Bobo Dioulasso 2021</a:t>
            </a:r>
            <a:endParaRPr lang="fr-FR" b="1" dirty="0">
              <a:solidFill>
                <a:schemeClr val="tx1"/>
              </a:solidFill>
            </a:endParaRPr>
          </a:p>
        </p:txBody>
      </p:sp>
      <p:sp>
        <p:nvSpPr>
          <p:cNvPr id="3" name="ZoneTexte 2">
            <a:extLst>
              <a:ext uri="{FF2B5EF4-FFF2-40B4-BE49-F238E27FC236}">
                <a16:creationId xmlns:a16="http://schemas.microsoft.com/office/drawing/2014/main" id="{B23354E4-B79A-46F1-ABC5-8F09241A7E87}"/>
              </a:ext>
            </a:extLst>
          </p:cNvPr>
          <p:cNvSpPr txBox="1"/>
          <p:nvPr/>
        </p:nvSpPr>
        <p:spPr>
          <a:xfrm>
            <a:off x="10007600" y="226916"/>
            <a:ext cx="2032000" cy="1631216"/>
          </a:xfrm>
          <a:prstGeom prst="rect">
            <a:avLst/>
          </a:prstGeom>
          <a:noFill/>
          <a:ln>
            <a:solidFill>
              <a:schemeClr val="bg2">
                <a:lumMod val="75000"/>
              </a:schemeClr>
            </a:solidFill>
          </a:ln>
        </p:spPr>
        <p:txBody>
          <a:bodyPr wrap="square" rtlCol="0">
            <a:spAutoFit/>
          </a:bodyPr>
          <a:lstStyle/>
          <a:p>
            <a:pPr marL="0" indent="0">
              <a:buNone/>
            </a:pPr>
            <a:r>
              <a:rPr lang="fr-FR" sz="2000" b="1" i="1" dirty="0"/>
              <a:t>Total patients</a:t>
            </a:r>
          </a:p>
          <a:p>
            <a:pPr marL="0" indent="0">
              <a:buNone/>
            </a:pPr>
            <a:r>
              <a:rPr lang="fr-FR" sz="2000" b="1" i="1" dirty="0"/>
              <a:t>programmés :</a:t>
            </a:r>
          </a:p>
          <a:p>
            <a:pPr marL="0" indent="0">
              <a:buNone/>
            </a:pPr>
            <a:r>
              <a:rPr lang="fr-FR" sz="2000" b="1" i="1" dirty="0"/>
              <a:t>         </a:t>
            </a:r>
            <a:r>
              <a:rPr lang="fr-FR" sz="2000" b="1" i="1" dirty="0">
                <a:solidFill>
                  <a:srgbClr val="C00000"/>
                </a:solidFill>
              </a:rPr>
              <a:t>2019 : 8052</a:t>
            </a:r>
          </a:p>
          <a:p>
            <a:pPr marL="0" indent="0">
              <a:buNone/>
            </a:pPr>
            <a:r>
              <a:rPr lang="fr-FR" sz="2000" b="1" i="1" dirty="0">
                <a:solidFill>
                  <a:srgbClr val="C00000"/>
                </a:solidFill>
              </a:rPr>
              <a:t>         2020 : 6826</a:t>
            </a:r>
          </a:p>
          <a:p>
            <a:endParaRPr lang="fr-FR" sz="2000" dirty="0"/>
          </a:p>
        </p:txBody>
      </p:sp>
    </p:spTree>
    <p:extLst>
      <p:ext uri="{BB962C8B-B14F-4D97-AF65-F5344CB8AC3E}">
        <p14:creationId xmlns:p14="http://schemas.microsoft.com/office/powerpoint/2010/main" val="1420856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C34E5D-2358-42F0-B52B-DB164F8712FB}"/>
              </a:ext>
            </a:extLst>
          </p:cNvPr>
          <p:cNvSpPr>
            <a:spLocks noGrp="1"/>
          </p:cNvSpPr>
          <p:nvPr>
            <p:ph type="title"/>
          </p:nvPr>
        </p:nvSpPr>
        <p:spPr>
          <a:xfrm>
            <a:off x="127000" y="0"/>
            <a:ext cx="10515600" cy="1325563"/>
          </a:xfrm>
        </p:spPr>
        <p:txBody>
          <a:bodyPr/>
          <a:lstStyle/>
          <a:p>
            <a:r>
              <a:rPr lang="fr-FR" b="1" i="1" dirty="0">
                <a:solidFill>
                  <a:srgbClr val="C00000"/>
                </a:solidFill>
              </a:rPr>
              <a:t>Particularités COVID-19 en Afrique</a:t>
            </a:r>
          </a:p>
        </p:txBody>
      </p:sp>
      <p:sp>
        <p:nvSpPr>
          <p:cNvPr id="5" name="Espace réservé du numéro de diapositive 4">
            <a:extLst>
              <a:ext uri="{FF2B5EF4-FFF2-40B4-BE49-F238E27FC236}">
                <a16:creationId xmlns:a16="http://schemas.microsoft.com/office/drawing/2014/main" id="{9B474A48-3972-478C-98D1-C45B9F3E33EA}"/>
              </a:ext>
            </a:extLst>
          </p:cNvPr>
          <p:cNvSpPr>
            <a:spLocks noGrp="1"/>
          </p:cNvSpPr>
          <p:nvPr>
            <p:ph type="sldNum" sz="quarter" idx="12"/>
          </p:nvPr>
        </p:nvSpPr>
        <p:spPr/>
        <p:txBody>
          <a:bodyPr/>
          <a:lstStyle/>
          <a:p>
            <a:fld id="{C8CA422D-9449-4C45-9FC4-97F8AC76A877}" type="slidenum">
              <a:rPr lang="fr-FR" smtClean="0"/>
              <a:t>7</a:t>
            </a:fld>
            <a:endParaRPr lang="fr-FR"/>
          </a:p>
        </p:txBody>
      </p:sp>
      <p:sp>
        <p:nvSpPr>
          <p:cNvPr id="6" name="Espace réservé du pied de page 4">
            <a:extLst>
              <a:ext uri="{FF2B5EF4-FFF2-40B4-BE49-F238E27FC236}">
                <a16:creationId xmlns:a16="http://schemas.microsoft.com/office/drawing/2014/main" id="{F341C226-51CB-4C25-B7F8-1FC4E8DA48E3}"/>
              </a:ext>
            </a:extLst>
          </p:cNvPr>
          <p:cNvSpPr>
            <a:spLocks noGrp="1"/>
          </p:cNvSpPr>
          <p:nvPr>
            <p:ph type="ftr" sz="quarter" idx="11"/>
          </p:nvPr>
        </p:nvSpPr>
        <p:spPr>
          <a:xfrm>
            <a:off x="4038600" y="6356350"/>
            <a:ext cx="4572000" cy="365125"/>
          </a:xfrm>
        </p:spPr>
        <p:txBody>
          <a:bodyPr/>
          <a:lstStyle/>
          <a:p>
            <a:r>
              <a:rPr lang="pt-BR" b="1" dirty="0">
                <a:solidFill>
                  <a:schemeClr val="tx1"/>
                </a:solidFill>
              </a:rPr>
              <a:t>Symposium Ajanta Pharma,  J7 SOCARB , Bobo Dioulasso 2021</a:t>
            </a:r>
            <a:endParaRPr lang="fr-FR" b="1" dirty="0">
              <a:solidFill>
                <a:schemeClr val="tx1"/>
              </a:solidFill>
            </a:endParaRPr>
          </a:p>
        </p:txBody>
      </p:sp>
      <p:pic>
        <p:nvPicPr>
          <p:cNvPr id="1026" name="Picture 2" descr="Images Photos de Afrique. 627 675 photos et images libres de droits de  Afrique disponibles en téléchargement parmi des milliers de photographes.">
            <a:extLst>
              <a:ext uri="{FF2B5EF4-FFF2-40B4-BE49-F238E27FC236}">
                <a16:creationId xmlns:a16="http://schemas.microsoft.com/office/drawing/2014/main" id="{33E4F70A-85CF-46AF-9284-DB6396C72B5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0372"/>
          <a:stretch/>
        </p:blipFill>
        <p:spPr bwMode="auto">
          <a:xfrm>
            <a:off x="3556000" y="1468061"/>
            <a:ext cx="4305299" cy="4685896"/>
          </a:xfrm>
          <a:prstGeom prst="rect">
            <a:avLst/>
          </a:prstGeom>
          <a:noFill/>
          <a:extLst>
            <a:ext uri="{909E8E84-426E-40DD-AFC4-6F175D3DCCD1}">
              <a14:hiddenFill xmlns:a14="http://schemas.microsoft.com/office/drawing/2010/main">
                <a:solidFill>
                  <a:srgbClr val="FFFFFF"/>
                </a:solidFill>
              </a14:hiddenFill>
            </a:ext>
          </a:extLst>
        </p:spPr>
      </p:pic>
      <p:sp>
        <p:nvSpPr>
          <p:cNvPr id="4" name="Ellipse 3">
            <a:extLst>
              <a:ext uri="{FF2B5EF4-FFF2-40B4-BE49-F238E27FC236}">
                <a16:creationId xmlns:a16="http://schemas.microsoft.com/office/drawing/2014/main" id="{55E80D68-6483-4D56-BF09-561338BEB460}"/>
              </a:ext>
            </a:extLst>
          </p:cNvPr>
          <p:cNvSpPr/>
          <p:nvPr/>
        </p:nvSpPr>
        <p:spPr>
          <a:xfrm>
            <a:off x="926932" y="1468061"/>
            <a:ext cx="2324268" cy="10719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7EA444A6-33F9-4DA0-8428-A3A6D9E2BD3C}"/>
              </a:ext>
            </a:extLst>
          </p:cNvPr>
          <p:cNvSpPr txBox="1"/>
          <p:nvPr/>
        </p:nvSpPr>
        <p:spPr>
          <a:xfrm>
            <a:off x="960521" y="4361237"/>
            <a:ext cx="2352842" cy="369332"/>
          </a:xfrm>
          <a:prstGeom prst="rect">
            <a:avLst/>
          </a:prstGeom>
          <a:noFill/>
        </p:spPr>
        <p:txBody>
          <a:bodyPr wrap="square">
            <a:spAutoFit/>
          </a:bodyPr>
          <a:lstStyle/>
          <a:p>
            <a:pPr marL="0" indent="0">
              <a:buNone/>
            </a:pPr>
            <a:r>
              <a:rPr lang="fr-FR" b="1" dirty="0"/>
              <a:t>Progression plus lente </a:t>
            </a:r>
          </a:p>
        </p:txBody>
      </p:sp>
      <p:sp>
        <p:nvSpPr>
          <p:cNvPr id="10" name="Ellipse 9">
            <a:extLst>
              <a:ext uri="{FF2B5EF4-FFF2-40B4-BE49-F238E27FC236}">
                <a16:creationId xmlns:a16="http://schemas.microsoft.com/office/drawing/2014/main" id="{DD966B0F-DF61-47BC-8369-B108A8458D65}"/>
              </a:ext>
            </a:extLst>
          </p:cNvPr>
          <p:cNvSpPr/>
          <p:nvPr/>
        </p:nvSpPr>
        <p:spPr>
          <a:xfrm>
            <a:off x="898357" y="2682498"/>
            <a:ext cx="2324268" cy="10719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A1127B0C-11DB-4CCD-A97D-4B6F95FC32EE}"/>
              </a:ext>
            </a:extLst>
          </p:cNvPr>
          <p:cNvSpPr/>
          <p:nvPr/>
        </p:nvSpPr>
        <p:spPr>
          <a:xfrm>
            <a:off x="898357" y="4038675"/>
            <a:ext cx="2352843" cy="10719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a:extLst>
              <a:ext uri="{FF2B5EF4-FFF2-40B4-BE49-F238E27FC236}">
                <a16:creationId xmlns:a16="http://schemas.microsoft.com/office/drawing/2014/main" id="{88AA3D32-9FCE-4F9B-93A2-3131333B19DA}"/>
              </a:ext>
            </a:extLst>
          </p:cNvPr>
          <p:cNvSpPr/>
          <p:nvPr/>
        </p:nvSpPr>
        <p:spPr>
          <a:xfrm>
            <a:off x="935121" y="5188632"/>
            <a:ext cx="2352843" cy="10719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a:extLst>
              <a:ext uri="{FF2B5EF4-FFF2-40B4-BE49-F238E27FC236}">
                <a16:creationId xmlns:a16="http://schemas.microsoft.com/office/drawing/2014/main" id="{58C9C331-0E46-4AA4-BA24-431CF305932A}"/>
              </a:ext>
            </a:extLst>
          </p:cNvPr>
          <p:cNvSpPr/>
          <p:nvPr/>
        </p:nvSpPr>
        <p:spPr>
          <a:xfrm>
            <a:off x="8210550" y="1468061"/>
            <a:ext cx="3143250" cy="10719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a:extLst>
              <a:ext uri="{FF2B5EF4-FFF2-40B4-BE49-F238E27FC236}">
                <a16:creationId xmlns:a16="http://schemas.microsoft.com/office/drawing/2014/main" id="{083E6CD9-A04B-4498-AB5D-1B1489F76878}"/>
              </a:ext>
            </a:extLst>
          </p:cNvPr>
          <p:cNvSpPr txBox="1"/>
          <p:nvPr/>
        </p:nvSpPr>
        <p:spPr>
          <a:xfrm>
            <a:off x="1422400" y="2868573"/>
            <a:ext cx="1749425" cy="646331"/>
          </a:xfrm>
          <a:prstGeom prst="rect">
            <a:avLst/>
          </a:prstGeom>
          <a:noFill/>
        </p:spPr>
        <p:txBody>
          <a:bodyPr wrap="square">
            <a:spAutoFit/>
          </a:bodyPr>
          <a:lstStyle/>
          <a:p>
            <a:pPr marL="0" indent="0">
              <a:buNone/>
            </a:pPr>
            <a:r>
              <a:rPr lang="fr-FR" b="1" dirty="0"/>
              <a:t>Jeunesse de </a:t>
            </a:r>
          </a:p>
          <a:p>
            <a:pPr marL="0" indent="0">
              <a:buNone/>
            </a:pPr>
            <a:r>
              <a:rPr lang="fr-FR" b="1" dirty="0"/>
              <a:t>la population </a:t>
            </a:r>
          </a:p>
        </p:txBody>
      </p:sp>
      <p:sp>
        <p:nvSpPr>
          <p:cNvPr id="18" name="ZoneTexte 17">
            <a:extLst>
              <a:ext uri="{FF2B5EF4-FFF2-40B4-BE49-F238E27FC236}">
                <a16:creationId xmlns:a16="http://schemas.microsoft.com/office/drawing/2014/main" id="{6D63989D-3F2D-4F9F-8F35-F769392D9E98}"/>
              </a:ext>
            </a:extLst>
          </p:cNvPr>
          <p:cNvSpPr txBox="1"/>
          <p:nvPr/>
        </p:nvSpPr>
        <p:spPr>
          <a:xfrm>
            <a:off x="1066800" y="5458576"/>
            <a:ext cx="3143250" cy="369332"/>
          </a:xfrm>
          <a:prstGeom prst="rect">
            <a:avLst/>
          </a:prstGeom>
          <a:noFill/>
        </p:spPr>
        <p:txBody>
          <a:bodyPr wrap="square">
            <a:spAutoFit/>
          </a:bodyPr>
          <a:lstStyle/>
          <a:p>
            <a:pPr marL="0" indent="0">
              <a:buNone/>
            </a:pPr>
            <a:r>
              <a:rPr lang="fr-FR" b="1" dirty="0"/>
              <a:t>Croyances culturelles</a:t>
            </a:r>
          </a:p>
        </p:txBody>
      </p:sp>
      <p:sp>
        <p:nvSpPr>
          <p:cNvPr id="19" name="ZoneTexte 18">
            <a:extLst>
              <a:ext uri="{FF2B5EF4-FFF2-40B4-BE49-F238E27FC236}">
                <a16:creationId xmlns:a16="http://schemas.microsoft.com/office/drawing/2014/main" id="{F03D214C-E345-4DCC-A0E0-E13C10931495}"/>
              </a:ext>
            </a:extLst>
          </p:cNvPr>
          <p:cNvSpPr txBox="1"/>
          <p:nvPr/>
        </p:nvSpPr>
        <p:spPr>
          <a:xfrm>
            <a:off x="1143000" y="1819364"/>
            <a:ext cx="2089150" cy="369332"/>
          </a:xfrm>
          <a:prstGeom prst="rect">
            <a:avLst/>
          </a:prstGeom>
          <a:noFill/>
        </p:spPr>
        <p:txBody>
          <a:bodyPr wrap="square">
            <a:spAutoFit/>
          </a:bodyPr>
          <a:lstStyle/>
          <a:p>
            <a:pPr marL="0" indent="0">
              <a:buNone/>
            </a:pPr>
            <a:r>
              <a:rPr lang="fr-FR" b="1" dirty="0"/>
              <a:t>Ressources limitées</a:t>
            </a:r>
          </a:p>
        </p:txBody>
      </p:sp>
      <p:sp>
        <p:nvSpPr>
          <p:cNvPr id="20" name="ZoneTexte 19">
            <a:extLst>
              <a:ext uri="{FF2B5EF4-FFF2-40B4-BE49-F238E27FC236}">
                <a16:creationId xmlns:a16="http://schemas.microsoft.com/office/drawing/2014/main" id="{F0BEDD59-6CC0-424E-8C5D-3AB4A75B6C7B}"/>
              </a:ext>
            </a:extLst>
          </p:cNvPr>
          <p:cNvSpPr txBox="1"/>
          <p:nvPr/>
        </p:nvSpPr>
        <p:spPr>
          <a:xfrm>
            <a:off x="8420100" y="1730746"/>
            <a:ext cx="3143250" cy="646331"/>
          </a:xfrm>
          <a:prstGeom prst="rect">
            <a:avLst/>
          </a:prstGeom>
          <a:noFill/>
        </p:spPr>
        <p:txBody>
          <a:bodyPr wrap="square">
            <a:spAutoFit/>
          </a:bodyPr>
          <a:lstStyle/>
          <a:p>
            <a:pPr marL="0" indent="0">
              <a:buNone/>
            </a:pPr>
            <a:r>
              <a:rPr lang="fr-FR" b="1" dirty="0"/>
              <a:t>Fiabilité des données ,sous estimées</a:t>
            </a:r>
          </a:p>
        </p:txBody>
      </p:sp>
      <p:sp>
        <p:nvSpPr>
          <p:cNvPr id="21" name="ZoneTexte 20">
            <a:extLst>
              <a:ext uri="{FF2B5EF4-FFF2-40B4-BE49-F238E27FC236}">
                <a16:creationId xmlns:a16="http://schemas.microsoft.com/office/drawing/2014/main" id="{7D5C7971-E01B-4E67-8081-E7CDC6BF4170}"/>
              </a:ext>
            </a:extLst>
          </p:cNvPr>
          <p:cNvSpPr txBox="1"/>
          <p:nvPr/>
        </p:nvSpPr>
        <p:spPr>
          <a:xfrm>
            <a:off x="8420100" y="3006904"/>
            <a:ext cx="3143250" cy="646331"/>
          </a:xfrm>
          <a:prstGeom prst="rect">
            <a:avLst/>
          </a:prstGeom>
          <a:noFill/>
        </p:spPr>
        <p:txBody>
          <a:bodyPr wrap="square">
            <a:spAutoFit/>
          </a:bodyPr>
          <a:lstStyle/>
          <a:p>
            <a:pPr marL="0" indent="0">
              <a:buNone/>
            </a:pPr>
            <a:r>
              <a:rPr lang="fr-FR" b="1" dirty="0"/>
              <a:t>Rareté d’études scientifiques en populations </a:t>
            </a:r>
          </a:p>
        </p:txBody>
      </p:sp>
      <p:sp>
        <p:nvSpPr>
          <p:cNvPr id="22" name="ZoneTexte 21">
            <a:extLst>
              <a:ext uri="{FF2B5EF4-FFF2-40B4-BE49-F238E27FC236}">
                <a16:creationId xmlns:a16="http://schemas.microsoft.com/office/drawing/2014/main" id="{1FE66025-9B38-40B6-B695-A3E7B94C4F15}"/>
              </a:ext>
            </a:extLst>
          </p:cNvPr>
          <p:cNvSpPr txBox="1"/>
          <p:nvPr/>
        </p:nvSpPr>
        <p:spPr>
          <a:xfrm>
            <a:off x="8585200" y="4308434"/>
            <a:ext cx="3143250" cy="646331"/>
          </a:xfrm>
          <a:prstGeom prst="rect">
            <a:avLst/>
          </a:prstGeom>
          <a:noFill/>
        </p:spPr>
        <p:txBody>
          <a:bodyPr wrap="square">
            <a:spAutoFit/>
          </a:bodyPr>
          <a:lstStyle/>
          <a:p>
            <a:pPr marL="0" indent="0">
              <a:buNone/>
            </a:pPr>
            <a:r>
              <a:rPr lang="fr-FR" b="1" dirty="0"/>
              <a:t>Insuffisance des structures correctement équipées </a:t>
            </a:r>
          </a:p>
        </p:txBody>
      </p:sp>
      <p:sp>
        <p:nvSpPr>
          <p:cNvPr id="23" name="ZoneTexte 22">
            <a:extLst>
              <a:ext uri="{FF2B5EF4-FFF2-40B4-BE49-F238E27FC236}">
                <a16:creationId xmlns:a16="http://schemas.microsoft.com/office/drawing/2014/main" id="{95C2DCBF-4E4C-449E-A9D0-B3E79D329E40}"/>
              </a:ext>
            </a:extLst>
          </p:cNvPr>
          <p:cNvSpPr txBox="1"/>
          <p:nvPr/>
        </p:nvSpPr>
        <p:spPr>
          <a:xfrm>
            <a:off x="8458200" y="5617842"/>
            <a:ext cx="3143250" cy="369332"/>
          </a:xfrm>
          <a:prstGeom prst="rect">
            <a:avLst/>
          </a:prstGeom>
          <a:noFill/>
        </p:spPr>
        <p:txBody>
          <a:bodyPr wrap="square">
            <a:spAutoFit/>
          </a:bodyPr>
          <a:lstStyle/>
          <a:p>
            <a:pPr marL="0" indent="0">
              <a:buNone/>
            </a:pPr>
            <a:r>
              <a:rPr lang="fr-FR" b="1" dirty="0"/>
              <a:t>Réticence à la vaccination </a:t>
            </a:r>
          </a:p>
        </p:txBody>
      </p:sp>
      <p:sp>
        <p:nvSpPr>
          <p:cNvPr id="24" name="Ellipse 23">
            <a:extLst>
              <a:ext uri="{FF2B5EF4-FFF2-40B4-BE49-F238E27FC236}">
                <a16:creationId xmlns:a16="http://schemas.microsoft.com/office/drawing/2014/main" id="{2434E629-770D-429A-89BF-001CC84BF5A9}"/>
              </a:ext>
            </a:extLst>
          </p:cNvPr>
          <p:cNvSpPr/>
          <p:nvPr/>
        </p:nvSpPr>
        <p:spPr>
          <a:xfrm>
            <a:off x="8307806" y="4038675"/>
            <a:ext cx="3143250" cy="10719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llipse 24">
            <a:extLst>
              <a:ext uri="{FF2B5EF4-FFF2-40B4-BE49-F238E27FC236}">
                <a16:creationId xmlns:a16="http://schemas.microsoft.com/office/drawing/2014/main" id="{E4B6F7DB-5790-4893-B0C9-4D36A0E4ED45}"/>
              </a:ext>
            </a:extLst>
          </p:cNvPr>
          <p:cNvSpPr/>
          <p:nvPr/>
        </p:nvSpPr>
        <p:spPr>
          <a:xfrm>
            <a:off x="8291764" y="5252118"/>
            <a:ext cx="3143250" cy="10719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Ellipse 25">
            <a:extLst>
              <a:ext uri="{FF2B5EF4-FFF2-40B4-BE49-F238E27FC236}">
                <a16:creationId xmlns:a16="http://schemas.microsoft.com/office/drawing/2014/main" id="{70BAD618-762A-47E9-8354-E090D7D8DD6F}"/>
              </a:ext>
            </a:extLst>
          </p:cNvPr>
          <p:cNvSpPr/>
          <p:nvPr/>
        </p:nvSpPr>
        <p:spPr>
          <a:xfrm>
            <a:off x="8234614" y="2759451"/>
            <a:ext cx="3143250" cy="10719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88768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0E892DA-1039-4023-849C-B5B4DBABC1A4}"/>
              </a:ext>
            </a:extLst>
          </p:cNvPr>
          <p:cNvSpPr>
            <a:spLocks noGrp="1"/>
          </p:cNvSpPr>
          <p:nvPr>
            <p:ph idx="1"/>
          </p:nvPr>
        </p:nvSpPr>
        <p:spPr>
          <a:xfrm>
            <a:off x="838199" y="1422400"/>
            <a:ext cx="6307183" cy="4933950"/>
          </a:xfrm>
          <a:ln>
            <a:solidFill>
              <a:srgbClr val="C00000"/>
            </a:solidFill>
          </a:ln>
        </p:spPr>
        <p:txBody>
          <a:bodyPr>
            <a:normAutofit/>
          </a:bodyPr>
          <a:lstStyle/>
          <a:p>
            <a:pPr marL="0" indent="0">
              <a:lnSpc>
                <a:spcPct val="150000"/>
              </a:lnSpc>
              <a:buNone/>
            </a:pPr>
            <a:r>
              <a:rPr lang="fr-FR" dirty="0"/>
              <a:t>Insuffisance des ressources humaines :</a:t>
            </a:r>
          </a:p>
          <a:p>
            <a:pPr marL="0" indent="0">
              <a:lnSpc>
                <a:spcPct val="150000"/>
              </a:lnSpc>
              <a:buNone/>
            </a:pPr>
            <a:r>
              <a:rPr lang="fr-FR" dirty="0"/>
              <a:t>Médecins au BF : </a:t>
            </a:r>
            <a:r>
              <a:rPr lang="fr-FR" b="1" dirty="0">
                <a:solidFill>
                  <a:srgbClr val="FF0000"/>
                </a:solidFill>
              </a:rPr>
              <a:t>4993</a:t>
            </a:r>
            <a:r>
              <a:rPr lang="fr-FR" dirty="0"/>
              <a:t> (</a:t>
            </a:r>
            <a:r>
              <a:rPr lang="fr-FR" sz="2000" b="1" i="1" dirty="0"/>
              <a:t>CNOM octobre 2021 </a:t>
            </a:r>
            <a:r>
              <a:rPr lang="fr-FR" dirty="0"/>
              <a:t>)</a:t>
            </a:r>
          </a:p>
          <a:p>
            <a:pPr marL="0" indent="0">
              <a:lnSpc>
                <a:spcPct val="150000"/>
              </a:lnSpc>
              <a:buNone/>
            </a:pPr>
            <a:r>
              <a:rPr lang="fr-FR" dirty="0"/>
              <a:t>Population  : </a:t>
            </a:r>
            <a:r>
              <a:rPr lang="fr-FR" b="1" dirty="0">
                <a:solidFill>
                  <a:srgbClr val="FF0000"/>
                </a:solidFill>
              </a:rPr>
              <a:t>21</a:t>
            </a:r>
            <a:r>
              <a:rPr lang="fr-FR" dirty="0">
                <a:solidFill>
                  <a:srgbClr val="FF0000"/>
                </a:solidFill>
              </a:rPr>
              <a:t> </a:t>
            </a:r>
            <a:r>
              <a:rPr lang="fr-FR" dirty="0"/>
              <a:t>millions </a:t>
            </a:r>
            <a:r>
              <a:rPr lang="fr-FR" sz="2000" i="1" dirty="0"/>
              <a:t>(</a:t>
            </a:r>
            <a:r>
              <a:rPr lang="fr-FR" sz="2000" b="1" i="1" dirty="0"/>
              <a:t>prévisions 2021 ISND</a:t>
            </a:r>
            <a:r>
              <a:rPr lang="fr-FR" sz="2000" i="1" dirty="0"/>
              <a:t>)</a:t>
            </a:r>
          </a:p>
          <a:p>
            <a:pPr marL="0" indent="0">
              <a:lnSpc>
                <a:spcPct val="150000"/>
              </a:lnSpc>
              <a:buNone/>
            </a:pPr>
            <a:endParaRPr lang="fr-FR" sz="2000" i="1" dirty="0"/>
          </a:p>
          <a:p>
            <a:pPr marL="0" indent="0">
              <a:lnSpc>
                <a:spcPct val="150000"/>
              </a:lnSpc>
              <a:buNone/>
            </a:pPr>
            <a:r>
              <a:rPr lang="fr-FR" b="1" dirty="0">
                <a:solidFill>
                  <a:srgbClr val="FF0000"/>
                </a:solidFill>
              </a:rPr>
              <a:t>1 </a:t>
            </a:r>
            <a:r>
              <a:rPr lang="fr-FR" dirty="0"/>
              <a:t>médecin pour </a:t>
            </a:r>
            <a:r>
              <a:rPr lang="fr-FR" b="1" dirty="0">
                <a:solidFill>
                  <a:srgbClr val="FF0000"/>
                </a:solidFill>
              </a:rPr>
              <a:t>4205</a:t>
            </a:r>
            <a:r>
              <a:rPr lang="fr-FR" dirty="0">
                <a:solidFill>
                  <a:srgbClr val="FF0000"/>
                </a:solidFill>
              </a:rPr>
              <a:t> </a:t>
            </a:r>
            <a:r>
              <a:rPr lang="fr-FR" dirty="0"/>
              <a:t>habitants </a:t>
            </a:r>
          </a:p>
        </p:txBody>
      </p:sp>
      <p:sp>
        <p:nvSpPr>
          <p:cNvPr id="5" name="Espace réservé du numéro de diapositive 4">
            <a:extLst>
              <a:ext uri="{FF2B5EF4-FFF2-40B4-BE49-F238E27FC236}">
                <a16:creationId xmlns:a16="http://schemas.microsoft.com/office/drawing/2014/main" id="{ADD70C59-28C5-427D-8866-5833DE16AB7C}"/>
              </a:ext>
            </a:extLst>
          </p:cNvPr>
          <p:cNvSpPr>
            <a:spLocks noGrp="1"/>
          </p:cNvSpPr>
          <p:nvPr>
            <p:ph type="sldNum" sz="quarter" idx="12"/>
          </p:nvPr>
        </p:nvSpPr>
        <p:spPr/>
        <p:txBody>
          <a:bodyPr/>
          <a:lstStyle/>
          <a:p>
            <a:fld id="{C8CA422D-9449-4C45-9FC4-97F8AC76A877}" type="slidenum">
              <a:rPr lang="fr-FR" smtClean="0"/>
              <a:t>8</a:t>
            </a:fld>
            <a:endParaRPr lang="fr-FR"/>
          </a:p>
        </p:txBody>
      </p:sp>
      <p:sp>
        <p:nvSpPr>
          <p:cNvPr id="6" name="Espace réservé du pied de page 4">
            <a:extLst>
              <a:ext uri="{FF2B5EF4-FFF2-40B4-BE49-F238E27FC236}">
                <a16:creationId xmlns:a16="http://schemas.microsoft.com/office/drawing/2014/main" id="{5AB18AED-522A-4482-80CE-356E92D08125}"/>
              </a:ext>
            </a:extLst>
          </p:cNvPr>
          <p:cNvSpPr>
            <a:spLocks noGrp="1"/>
          </p:cNvSpPr>
          <p:nvPr>
            <p:ph type="ftr" sz="quarter" idx="11"/>
          </p:nvPr>
        </p:nvSpPr>
        <p:spPr>
          <a:xfrm>
            <a:off x="4038600" y="6356350"/>
            <a:ext cx="4572000" cy="365125"/>
          </a:xfrm>
        </p:spPr>
        <p:txBody>
          <a:bodyPr/>
          <a:lstStyle/>
          <a:p>
            <a:r>
              <a:rPr lang="pt-BR" b="1" dirty="0">
                <a:solidFill>
                  <a:schemeClr val="tx1"/>
                </a:solidFill>
              </a:rPr>
              <a:t>Symposium Ajanta Pharma,  J7 SOCARB , Bobo Dioulasso 2021</a:t>
            </a:r>
            <a:endParaRPr lang="fr-FR" b="1" dirty="0">
              <a:solidFill>
                <a:schemeClr val="tx1"/>
              </a:solidFill>
            </a:endParaRPr>
          </a:p>
        </p:txBody>
      </p:sp>
      <p:pic>
        <p:nvPicPr>
          <p:cNvPr id="2052" name="Picture 4" descr="Burkina Faso Drapeau Carte La - Images vectorielles gratuites sur Pixabay">
            <a:extLst>
              <a:ext uri="{FF2B5EF4-FFF2-40B4-BE49-F238E27FC236}">
                <a16:creationId xmlns:a16="http://schemas.microsoft.com/office/drawing/2014/main" id="{9705B876-372C-4809-8DCE-B248BE4674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6800" y="136525"/>
            <a:ext cx="4572000" cy="3357563"/>
          </a:xfrm>
          <a:prstGeom prst="rect">
            <a:avLst/>
          </a:prstGeom>
          <a:noFill/>
          <a:extLst>
            <a:ext uri="{909E8E84-426E-40DD-AFC4-6F175D3DCCD1}">
              <a14:hiddenFill xmlns:a14="http://schemas.microsoft.com/office/drawing/2010/main">
                <a:solidFill>
                  <a:srgbClr val="FFFFFF"/>
                </a:solidFill>
              </a14:hiddenFill>
            </a:ext>
          </a:extLst>
        </p:spPr>
      </p:pic>
      <p:sp>
        <p:nvSpPr>
          <p:cNvPr id="7" name="Titre 1">
            <a:extLst>
              <a:ext uri="{FF2B5EF4-FFF2-40B4-BE49-F238E27FC236}">
                <a16:creationId xmlns:a16="http://schemas.microsoft.com/office/drawing/2014/main" id="{EEB49283-2E10-4330-9837-F8680D6A5B2C}"/>
              </a:ext>
            </a:extLst>
          </p:cNvPr>
          <p:cNvSpPr txBox="1">
            <a:spLocks/>
          </p:cNvSpPr>
          <p:nvPr/>
        </p:nvSpPr>
        <p:spPr>
          <a:xfrm>
            <a:off x="15240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i="1" dirty="0">
                <a:solidFill>
                  <a:srgbClr val="C00000"/>
                </a:solidFill>
              </a:rPr>
              <a:t>Particularités COVID-19 au BF </a:t>
            </a:r>
          </a:p>
        </p:txBody>
      </p:sp>
    </p:spTree>
    <p:extLst>
      <p:ext uri="{BB962C8B-B14F-4D97-AF65-F5344CB8AC3E}">
        <p14:creationId xmlns:p14="http://schemas.microsoft.com/office/powerpoint/2010/main" val="2257867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0E892DA-1039-4023-849C-B5B4DBABC1A4}"/>
              </a:ext>
            </a:extLst>
          </p:cNvPr>
          <p:cNvSpPr>
            <a:spLocks noGrp="1"/>
          </p:cNvSpPr>
          <p:nvPr>
            <p:ph idx="1"/>
          </p:nvPr>
        </p:nvSpPr>
        <p:spPr>
          <a:xfrm>
            <a:off x="838199" y="1325564"/>
            <a:ext cx="6043863" cy="4541836"/>
          </a:xfrm>
          <a:ln>
            <a:solidFill>
              <a:srgbClr val="C00000"/>
            </a:solidFill>
          </a:ln>
        </p:spPr>
        <p:txBody>
          <a:bodyPr>
            <a:normAutofit/>
          </a:bodyPr>
          <a:lstStyle/>
          <a:p>
            <a:pPr marL="0" indent="0">
              <a:lnSpc>
                <a:spcPct val="150000"/>
              </a:lnSpc>
              <a:buNone/>
            </a:pPr>
            <a:r>
              <a:rPr lang="fr-FR" sz="3200" b="1" dirty="0">
                <a:solidFill>
                  <a:srgbClr val="FF0000"/>
                </a:solidFill>
              </a:rPr>
              <a:t>Gestion de la thérapeutique  cardio-vasculaire</a:t>
            </a:r>
            <a:r>
              <a:rPr lang="fr-FR" dirty="0"/>
              <a:t> :</a:t>
            </a:r>
          </a:p>
          <a:p>
            <a:pPr marL="0" indent="0">
              <a:lnSpc>
                <a:spcPct val="150000"/>
              </a:lnSpc>
              <a:buNone/>
            </a:pPr>
            <a:r>
              <a:rPr lang="fr-FR" b="1" dirty="0">
                <a:solidFill>
                  <a:srgbClr val="FF0000"/>
                </a:solidFill>
              </a:rPr>
              <a:t>103</a:t>
            </a:r>
            <a:r>
              <a:rPr lang="fr-FR" dirty="0"/>
              <a:t> cardiologues </a:t>
            </a:r>
          </a:p>
          <a:p>
            <a:pPr marL="0" indent="0">
              <a:lnSpc>
                <a:spcPct val="150000"/>
              </a:lnSpc>
              <a:buNone/>
            </a:pPr>
            <a:r>
              <a:rPr lang="fr-FR" dirty="0"/>
              <a:t>dont </a:t>
            </a:r>
            <a:r>
              <a:rPr lang="fr-FR" b="1" dirty="0">
                <a:solidFill>
                  <a:srgbClr val="FF0000"/>
                </a:solidFill>
              </a:rPr>
              <a:t>95</a:t>
            </a:r>
            <a:r>
              <a:rPr lang="fr-FR" dirty="0"/>
              <a:t> en exercice sur le territoire ,</a:t>
            </a:r>
          </a:p>
          <a:p>
            <a:pPr marL="0" indent="0">
              <a:lnSpc>
                <a:spcPct val="150000"/>
              </a:lnSpc>
              <a:buNone/>
            </a:pPr>
            <a:r>
              <a:rPr lang="fr-FR" b="1" dirty="0">
                <a:solidFill>
                  <a:srgbClr val="FF0000"/>
                </a:solidFill>
              </a:rPr>
              <a:t>1</a:t>
            </a:r>
            <a:r>
              <a:rPr lang="fr-FR" dirty="0"/>
              <a:t> cardiologue pour </a:t>
            </a:r>
            <a:r>
              <a:rPr lang="fr-FR" b="1" dirty="0">
                <a:solidFill>
                  <a:srgbClr val="FF0000"/>
                </a:solidFill>
              </a:rPr>
              <a:t>221 052 </a:t>
            </a:r>
            <a:r>
              <a:rPr lang="fr-FR" dirty="0"/>
              <a:t>habitants</a:t>
            </a:r>
          </a:p>
        </p:txBody>
      </p:sp>
      <p:sp>
        <p:nvSpPr>
          <p:cNvPr id="5" name="Espace réservé du numéro de diapositive 4">
            <a:extLst>
              <a:ext uri="{FF2B5EF4-FFF2-40B4-BE49-F238E27FC236}">
                <a16:creationId xmlns:a16="http://schemas.microsoft.com/office/drawing/2014/main" id="{ADD70C59-28C5-427D-8866-5833DE16AB7C}"/>
              </a:ext>
            </a:extLst>
          </p:cNvPr>
          <p:cNvSpPr>
            <a:spLocks noGrp="1"/>
          </p:cNvSpPr>
          <p:nvPr>
            <p:ph type="sldNum" sz="quarter" idx="12"/>
          </p:nvPr>
        </p:nvSpPr>
        <p:spPr/>
        <p:txBody>
          <a:bodyPr/>
          <a:lstStyle/>
          <a:p>
            <a:fld id="{C8CA422D-9449-4C45-9FC4-97F8AC76A877}" type="slidenum">
              <a:rPr lang="fr-FR" smtClean="0"/>
              <a:t>9</a:t>
            </a:fld>
            <a:endParaRPr lang="fr-FR"/>
          </a:p>
        </p:txBody>
      </p:sp>
      <p:sp>
        <p:nvSpPr>
          <p:cNvPr id="6" name="Espace réservé du pied de page 4">
            <a:extLst>
              <a:ext uri="{FF2B5EF4-FFF2-40B4-BE49-F238E27FC236}">
                <a16:creationId xmlns:a16="http://schemas.microsoft.com/office/drawing/2014/main" id="{5AB18AED-522A-4482-80CE-356E92D08125}"/>
              </a:ext>
            </a:extLst>
          </p:cNvPr>
          <p:cNvSpPr>
            <a:spLocks noGrp="1"/>
          </p:cNvSpPr>
          <p:nvPr>
            <p:ph type="ftr" sz="quarter" idx="11"/>
          </p:nvPr>
        </p:nvSpPr>
        <p:spPr>
          <a:xfrm>
            <a:off x="4038600" y="6356350"/>
            <a:ext cx="4572000" cy="365125"/>
          </a:xfrm>
        </p:spPr>
        <p:txBody>
          <a:bodyPr/>
          <a:lstStyle/>
          <a:p>
            <a:r>
              <a:rPr lang="pt-BR" b="1" dirty="0">
                <a:solidFill>
                  <a:schemeClr val="tx1"/>
                </a:solidFill>
              </a:rPr>
              <a:t>Symposium Ajanta Pharma,  J7 SOCARB , Bobo Dioulasso 2021</a:t>
            </a:r>
            <a:endParaRPr lang="fr-FR" b="1" dirty="0">
              <a:solidFill>
                <a:schemeClr val="tx1"/>
              </a:solidFill>
            </a:endParaRPr>
          </a:p>
        </p:txBody>
      </p:sp>
      <p:pic>
        <p:nvPicPr>
          <p:cNvPr id="7" name="Picture 4" descr="Burkina Faso Drapeau Carte La - Images vectorielles gratuites sur Pixabay">
            <a:extLst>
              <a:ext uri="{FF2B5EF4-FFF2-40B4-BE49-F238E27FC236}">
                <a16:creationId xmlns:a16="http://schemas.microsoft.com/office/drawing/2014/main" id="{54486A70-FE3C-40CE-823D-3886C0B0A8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6800" y="136525"/>
            <a:ext cx="4572000" cy="3357563"/>
          </a:xfrm>
          <a:prstGeom prst="rect">
            <a:avLst/>
          </a:prstGeom>
          <a:noFill/>
          <a:extLst>
            <a:ext uri="{909E8E84-426E-40DD-AFC4-6F175D3DCCD1}">
              <a14:hiddenFill xmlns:a14="http://schemas.microsoft.com/office/drawing/2010/main">
                <a:solidFill>
                  <a:srgbClr val="FFFFFF"/>
                </a:solidFill>
              </a14:hiddenFill>
            </a:ext>
          </a:extLst>
        </p:spPr>
      </p:pic>
      <p:sp>
        <p:nvSpPr>
          <p:cNvPr id="9" name="Titre 1">
            <a:extLst>
              <a:ext uri="{FF2B5EF4-FFF2-40B4-BE49-F238E27FC236}">
                <a16:creationId xmlns:a16="http://schemas.microsoft.com/office/drawing/2014/main" id="{ED671DF7-EFBC-465B-8AF7-27C9AD9E30B8}"/>
              </a:ext>
            </a:extLst>
          </p:cNvPr>
          <p:cNvSpPr txBox="1">
            <a:spLocks/>
          </p:cNvSpPr>
          <p:nvPr/>
        </p:nvSpPr>
        <p:spPr>
          <a:xfrm>
            <a:off x="15240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i="1" dirty="0">
                <a:solidFill>
                  <a:srgbClr val="C00000"/>
                </a:solidFill>
              </a:rPr>
              <a:t>Particularités COVID-19 au BF </a:t>
            </a:r>
          </a:p>
        </p:txBody>
      </p:sp>
    </p:spTree>
    <p:extLst>
      <p:ext uri="{BB962C8B-B14F-4D97-AF65-F5344CB8AC3E}">
        <p14:creationId xmlns:p14="http://schemas.microsoft.com/office/powerpoint/2010/main" val="262181903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5340</TotalTime>
  <Words>3955</Words>
  <Application>Microsoft Office PowerPoint</Application>
  <PresentationFormat>Grand écran</PresentationFormat>
  <Paragraphs>486</Paragraphs>
  <Slides>41</Slides>
  <Notes>37</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41</vt:i4>
      </vt:variant>
    </vt:vector>
  </HeadingPairs>
  <TitlesOfParts>
    <vt:vector size="47" baseType="lpstr">
      <vt:lpstr>Arial</vt:lpstr>
      <vt:lpstr>Calibri</vt:lpstr>
      <vt:lpstr>Calibri Light</vt:lpstr>
      <vt:lpstr>Segoe UI</vt:lpstr>
      <vt:lpstr>Wingdings</vt:lpstr>
      <vt:lpstr>Thème Office</vt:lpstr>
      <vt:lpstr>Présentation PowerPoint</vt:lpstr>
      <vt:lpstr>THERAPEUTIQUE CARDIOVASCULAIRE AU COURS DE L’INFECTION A  CORONAVIRUS </vt:lpstr>
      <vt:lpstr>Ce qu’on peut gagner ou perdre.......    ENJEUX     Les recommandations aux patients  </vt:lpstr>
      <vt:lpstr>Situation épidémiologique mondiale de la COVID-19</vt:lpstr>
      <vt:lpstr>Situation épidémiologique au Burkina Faso </vt:lpstr>
      <vt:lpstr>Fréquentation service de cardiologie CHU-YO </vt:lpstr>
      <vt:lpstr>Particularités COVID-19 en Afrique</vt:lpstr>
      <vt:lpstr>Présentation PowerPoint</vt:lpstr>
      <vt:lpstr>Présentation PowerPoint</vt:lpstr>
      <vt:lpstr>Présentation PowerPoint</vt:lpstr>
      <vt:lpstr>Comprendre les influences réciproques  </vt:lpstr>
      <vt:lpstr>Comprendre les influences réciproques</vt:lpstr>
      <vt:lpstr>Influences réciproques COVID-19 et cardiopathies </vt:lpstr>
      <vt:lpstr>Comprendre les influences réciproques </vt:lpstr>
      <vt:lpstr>Atteintes cardio-vasculaires directes</vt:lpstr>
      <vt:lpstr>Atteintes cardio-vasculaires directes</vt:lpstr>
      <vt:lpstr>Atteintes cardio-vasculaires directes</vt:lpstr>
      <vt:lpstr>Atteintes cardio-vasculaires directes</vt:lpstr>
      <vt:lpstr>Atteintes cardio-vasculaires directes</vt:lpstr>
      <vt:lpstr>Présentation PowerPoint</vt:lpstr>
      <vt:lpstr>Comprendre les influences réciproques </vt:lpstr>
      <vt:lpstr>Interactions COVID-19 et traitement cardio-vasculaire en cours </vt:lpstr>
      <vt:lpstr>Présentation PowerPoint</vt:lpstr>
      <vt:lpstr>Interactions COVID-19 et traitement cardio-vasculaire en cours </vt:lpstr>
      <vt:lpstr>Comprendre les influences réciproques </vt:lpstr>
      <vt:lpstr>Comprendre les influences réciproques </vt:lpstr>
      <vt:lpstr>Comprendre les influences réciproques </vt:lpstr>
      <vt:lpstr>Comprendre les influences réciproques </vt:lpstr>
      <vt:lpstr>Comprendre les influences réciproques </vt:lpstr>
      <vt:lpstr>Comprendre les influences réciproques </vt:lpstr>
      <vt:lpstr>Autres facteurs </vt:lpstr>
      <vt:lpstr>Autres facteurs </vt:lpstr>
      <vt:lpstr>Donc Oui chez les patients nous avons tout à gagner en : </vt:lpstr>
      <vt:lpstr>Enjeux et recommandations aux patients </vt:lpstr>
      <vt:lpstr>Enjeux et recommandations aux patients </vt:lpstr>
      <vt:lpstr>Et nous , devons nous changer certaines de nos « habitudes » ?  </vt:lpstr>
      <vt:lpstr>Enjeux et recommandations aux soignants </vt:lpstr>
      <vt:lpstr>Enjeux et recommandations aux soignants </vt:lpstr>
      <vt:lpstr>AINSI </vt:lpstr>
      <vt:lpstr>MERCI GEORGES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ENJEUX DE LA THERAPEUTIQUE CARDIO VASCULAIRE DANS LA  COVID 19 </dc:title>
  <dc:creator>HP PAVILION</dc:creator>
  <cp:lastModifiedBy>HP PAVILION</cp:lastModifiedBy>
  <cp:revision>128</cp:revision>
  <dcterms:created xsi:type="dcterms:W3CDTF">2021-09-13T10:40:58Z</dcterms:created>
  <dcterms:modified xsi:type="dcterms:W3CDTF">2021-10-28T09:06:27Z</dcterms:modified>
</cp:coreProperties>
</file>